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media/image3.svg" ContentType="image/svg+xml"/>
  <Override PartName="/ppt/media/image45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3"/>
  </p:sldMasterIdLst>
  <p:notesMasterIdLst>
    <p:notesMasterId r:id="rId5"/>
  </p:notesMasterIdLst>
  <p:sldIdLst>
    <p:sldId id="286" r:id="rId4"/>
    <p:sldId id="331" r:id="rId6"/>
    <p:sldId id="336" r:id="rId7"/>
    <p:sldId id="337" r:id="rId8"/>
    <p:sldId id="338" r:id="rId9"/>
    <p:sldId id="339" r:id="rId10"/>
    <p:sldId id="340" r:id="rId11"/>
    <p:sldId id="341" r:id="rId12"/>
    <p:sldId id="342" r:id="rId13"/>
    <p:sldId id="343" r:id="rId14"/>
    <p:sldId id="344" r:id="rId15"/>
    <p:sldId id="346" r:id="rId16"/>
    <p:sldId id="347" r:id="rId17"/>
    <p:sldId id="291" r:id="rId18"/>
    <p:sldId id="299" r:id="rId19"/>
    <p:sldId id="302" r:id="rId20"/>
    <p:sldId id="303" r:id="rId21"/>
    <p:sldId id="292" r:id="rId22"/>
    <p:sldId id="305" r:id="rId23"/>
    <p:sldId id="304" r:id="rId24"/>
    <p:sldId id="310" r:id="rId25"/>
    <p:sldId id="306" r:id="rId26"/>
    <p:sldId id="294" r:id="rId27"/>
    <p:sldId id="309" r:id="rId28"/>
    <p:sldId id="312" r:id="rId29"/>
    <p:sldId id="313" r:id="rId30"/>
    <p:sldId id="320" r:id="rId31"/>
    <p:sldId id="311" r:id="rId32"/>
    <p:sldId id="315" r:id="rId33"/>
    <p:sldId id="316" r:id="rId34"/>
    <p:sldId id="317" r:id="rId35"/>
    <p:sldId id="318" r:id="rId36"/>
    <p:sldId id="319" r:id="rId37"/>
    <p:sldId id="298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0a39165-aa71-4ee9-8366-043fe073eaf5}">
          <p14:sldIdLst>
            <p14:sldId id="286"/>
            <p14:sldId id="331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6"/>
            <p14:sldId id="347"/>
          </p14:sldIdLst>
        </p14:section>
        <p14:section name="qiu" id="{5bd0a460-f157-4300-8135-57f387862e3c}">
          <p14:sldIdLst>
            <p14:sldId id="291"/>
            <p14:sldId id="299"/>
            <p14:sldId id="302"/>
            <p14:sldId id="303"/>
            <p14:sldId id="292"/>
            <p14:sldId id="305"/>
            <p14:sldId id="304"/>
            <p14:sldId id="310"/>
            <p14:sldId id="306"/>
            <p14:sldId id="294"/>
            <p14:sldId id="309"/>
            <p14:sldId id="312"/>
            <p14:sldId id="313"/>
            <p14:sldId id="320"/>
            <p14:sldId id="311"/>
            <p14:sldId id="315"/>
            <p14:sldId id="316"/>
            <p14:sldId id="317"/>
            <p14:sldId id="318"/>
            <p14:sldId id="319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25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46" userDrawn="1">
          <p15:clr>
            <a:srgbClr val="A4A3A4"/>
          </p15:clr>
        </p15:guide>
        <p15:guide id="4" orient="horz" pos="4022" userDrawn="1">
          <p15:clr>
            <a:srgbClr val="A4A3A4"/>
          </p15:clr>
        </p15:guide>
        <p15:guide id="5" pos="7355" userDrawn="1">
          <p15:clr>
            <a:srgbClr val="A4A3A4"/>
          </p15:clr>
        </p15:guide>
        <p15:guide id="6" pos="3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3547"/>
    <a:srgbClr val="004A63"/>
    <a:srgbClr val="EB8207"/>
    <a:srgbClr val="008FB2"/>
    <a:srgbClr val="0090B2"/>
    <a:srgbClr val="F9D2A1"/>
    <a:srgbClr val="58F9FC"/>
    <a:srgbClr val="373B9A"/>
    <a:srgbClr val="2444AC"/>
    <a:srgbClr val="DD43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230" y="58"/>
      </p:cViewPr>
      <p:guideLst>
        <p:guide orient="horz" pos="2125"/>
        <p:guide pos="3840"/>
        <p:guide orient="horz" pos="346"/>
        <p:guide orient="horz" pos="4022"/>
        <p:guide pos="7355"/>
        <p:guide pos="3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slide" Target="slides/slide1.xml"/><Relationship Id="rId39" Type="http://schemas.openxmlformats.org/officeDocument/2006/relationships/presProps" Target="presProps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&#24037;&#20316;&#31807;2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823334192694767"/>
          <c:y val="0.0943809672875254"/>
          <c:w val="0.869975291585855"/>
          <c:h val="0.545531382062921"/>
        </c:manualLayout>
      </c:layout>
      <c:lineChart>
        <c:grouping val="standard"/>
        <c:varyColors val="0"/>
        <c:ser>
          <c:idx val="0"/>
          <c:order val="0"/>
          <c:tx>
            <c:strRef>
              <c:f>[工作簿2]Sheet1!$G$2</c:f>
              <c:strCache>
                <c:ptCount val="1"/>
                <c:pt idx="0">
                  <c:v>#Train</c:v>
                </c:pt>
              </c:strCache>
            </c:strRef>
          </c:tx>
          <c:spPr>
            <a:ln w="28575" cap="rnd">
              <a:gradFill>
                <a:gsLst>
                  <a:gs pos="100000">
                    <a:schemeClr val="accent1"/>
                  </a:gs>
                  <a:gs pos="0">
                    <a:schemeClr val="accent1">
                      <a:hueOff val="-1670000"/>
                    </a:schemeClr>
                  </a:gs>
                </a:gsLst>
                <a:lin ang="5400000" scaled="0"/>
              </a:gradFill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25400">
                <a:gradFill>
                  <a:gsLst>
                    <a:gs pos="100000">
                      <a:schemeClr val="accent1"/>
                    </a:gs>
                    <a:gs pos="0">
                      <a:schemeClr val="accent1">
                        <a:hueOff val="-1670000"/>
                      </a:schemeClr>
                    </a:gs>
                  </a:gsLst>
                  <a:lin ang="0" scaled="1"/>
                </a:gra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[工作簿2]Sheet1!$F$3:$F$12</c:f>
              <c:strCache>
                <c:ptCount val="10"/>
                <c:pt idx="0">
                  <c:v>self-supervised</c:v>
                </c:pt>
                <c:pt idx="1">
                  <c:v>semi-supervised</c:v>
                </c:pt>
                <c:pt idx="2">
                  <c:v>applications to computer vision</c:v>
                </c:pt>
                <c:pt idx="3">
                  <c:v>datasets and benchmarks</c:v>
                </c:pt>
                <c:pt idx="4">
                  <c:v>applications to robotics</c:v>
                </c:pt>
                <c:pt idx="5">
                  <c:v>alignment</c:v>
                </c:pt>
                <c:pt idx="6">
                  <c:v>fairness</c:v>
                </c:pt>
                <c:pt idx="7">
                  <c:v>safety</c:v>
                </c:pt>
                <c:pt idx="8">
                  <c:v>privacy</c:v>
                </c:pt>
                <c:pt idx="9">
                  <c:v>reinforcement learning</c:v>
                </c:pt>
              </c:strCache>
            </c:strRef>
          </c:cat>
          <c:val>
            <c:numRef>
              <c:f>[工作簿2]Sheet1!$G$3:$G$12</c:f>
              <c:numCache>
                <c:formatCode>General</c:formatCode>
                <c:ptCount val="10"/>
                <c:pt idx="0">
                  <c:v>40</c:v>
                </c:pt>
                <c:pt idx="1">
                  <c:v>40</c:v>
                </c:pt>
                <c:pt idx="2">
                  <c:v>191</c:v>
                </c:pt>
                <c:pt idx="3">
                  <c:v>110</c:v>
                </c:pt>
                <c:pt idx="4">
                  <c:v>37</c:v>
                </c:pt>
                <c:pt idx="5">
                  <c:v>30</c:v>
                </c:pt>
                <c:pt idx="6">
                  <c:v>30</c:v>
                </c:pt>
                <c:pt idx="7">
                  <c:v>30</c:v>
                </c:pt>
                <c:pt idx="8">
                  <c:v>29</c:v>
                </c:pt>
                <c:pt idx="9">
                  <c:v>93</c:v>
                </c:pt>
              </c:numCache>
            </c:numRef>
          </c:val>
          <c:smooth val="1"/>
        </c:ser>
        <c:ser>
          <c:idx val="1"/>
          <c:order val="1"/>
          <c:tx>
            <c:strRef>
              <c:f>[工作簿2]Sheet1!$H$2</c:f>
              <c:strCache>
                <c:ptCount val="1"/>
                <c:pt idx="0">
                  <c:v>#Test</c:v>
                </c:pt>
              </c:strCache>
            </c:strRef>
          </c:tx>
          <c:spPr>
            <a:ln w="28575" cap="rnd">
              <a:gradFill>
                <a:gsLst>
                  <a:gs pos="100000">
                    <a:schemeClr val="accent2"/>
                  </a:gs>
                  <a:gs pos="0">
                    <a:schemeClr val="accent2">
                      <a:hueOff val="-1670000"/>
                    </a:schemeClr>
                  </a:gs>
                </a:gsLst>
                <a:lin ang="5400000" scaled="0"/>
              </a:gradFill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25400">
                <a:gradFill>
                  <a:gsLst>
                    <a:gs pos="100000">
                      <a:schemeClr val="accent2"/>
                    </a:gs>
                    <a:gs pos="0">
                      <a:schemeClr val="accent2">
                        <a:hueOff val="-1670000"/>
                      </a:schemeClr>
                    </a:gs>
                  </a:gsLst>
                  <a:lin ang="0" scaled="1"/>
                </a:gra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[工作簿2]Sheet1!$F$3:$F$12</c:f>
              <c:strCache>
                <c:ptCount val="10"/>
                <c:pt idx="0">
                  <c:v>self-supervised</c:v>
                </c:pt>
                <c:pt idx="1">
                  <c:v>semi-supervised</c:v>
                </c:pt>
                <c:pt idx="2">
                  <c:v>applications to computer vision</c:v>
                </c:pt>
                <c:pt idx="3">
                  <c:v>datasets and benchmarks</c:v>
                </c:pt>
                <c:pt idx="4">
                  <c:v>applications to robotics</c:v>
                </c:pt>
                <c:pt idx="5">
                  <c:v>alignment</c:v>
                </c:pt>
                <c:pt idx="6">
                  <c:v>fairness</c:v>
                </c:pt>
                <c:pt idx="7">
                  <c:v>safety</c:v>
                </c:pt>
                <c:pt idx="8">
                  <c:v>privacy</c:v>
                </c:pt>
                <c:pt idx="9">
                  <c:v>reinforcement learning</c:v>
                </c:pt>
              </c:strCache>
            </c:strRef>
          </c:cat>
          <c:val>
            <c:numRef>
              <c:f>[工作簿2]Sheet1!$H$3:$H$12</c:f>
              <c:numCache>
                <c:formatCode>General</c:formatCode>
                <c:ptCount val="10"/>
                <c:pt idx="0">
                  <c:v>24</c:v>
                </c:pt>
                <c:pt idx="1">
                  <c:v>23</c:v>
                </c:pt>
                <c:pt idx="2">
                  <c:v>115</c:v>
                </c:pt>
                <c:pt idx="3">
                  <c:v>65</c:v>
                </c:pt>
                <c:pt idx="4">
                  <c:v>22</c:v>
                </c:pt>
                <c:pt idx="5">
                  <c:v>17</c:v>
                </c:pt>
                <c:pt idx="6">
                  <c:v>17</c:v>
                </c:pt>
                <c:pt idx="7">
                  <c:v>17</c:v>
                </c:pt>
                <c:pt idx="8">
                  <c:v>17</c:v>
                </c:pt>
                <c:pt idx="9">
                  <c:v>56</c:v>
                </c:pt>
              </c:numCache>
            </c:numRef>
          </c:val>
          <c:smooth val="1"/>
        </c:ser>
        <c:ser>
          <c:idx val="2"/>
          <c:order val="2"/>
          <c:tx>
            <c:strRef>
              <c:f>[工作簿2]Sheet1!$I$2</c:f>
              <c:strCache>
                <c:ptCount val="1"/>
                <c:pt idx="0">
                  <c:v>#validation</c:v>
                </c:pt>
              </c:strCache>
            </c:strRef>
          </c:tx>
          <c:spPr>
            <a:ln w="28575" cap="rnd">
              <a:gradFill>
                <a:gsLst>
                  <a:gs pos="100000">
                    <a:schemeClr val="accent3"/>
                  </a:gs>
                  <a:gs pos="0">
                    <a:schemeClr val="accent3">
                      <a:hueOff val="-1670000"/>
                    </a:schemeClr>
                  </a:gs>
                </a:gsLst>
                <a:lin ang="5400000" scaled="0"/>
              </a:gradFill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25400">
                <a:gradFill>
                  <a:gsLst>
                    <a:gs pos="100000">
                      <a:schemeClr val="accent3"/>
                    </a:gs>
                    <a:gs pos="0">
                      <a:schemeClr val="accent3">
                        <a:hueOff val="-1670000"/>
                      </a:schemeClr>
                    </a:gs>
                  </a:gsLst>
                  <a:lin ang="0" scaled="1"/>
                </a:gra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[工作簿2]Sheet1!$F$3:$F$12</c:f>
              <c:strCache>
                <c:ptCount val="10"/>
                <c:pt idx="0">
                  <c:v>self-supervised</c:v>
                </c:pt>
                <c:pt idx="1">
                  <c:v>semi-supervised</c:v>
                </c:pt>
                <c:pt idx="2">
                  <c:v>applications to computer vision</c:v>
                </c:pt>
                <c:pt idx="3">
                  <c:v>datasets and benchmarks</c:v>
                </c:pt>
                <c:pt idx="4">
                  <c:v>applications to robotics</c:v>
                </c:pt>
                <c:pt idx="5">
                  <c:v>alignment</c:v>
                </c:pt>
                <c:pt idx="6">
                  <c:v>fairness</c:v>
                </c:pt>
                <c:pt idx="7">
                  <c:v>safety</c:v>
                </c:pt>
                <c:pt idx="8">
                  <c:v>privacy</c:v>
                </c:pt>
                <c:pt idx="9">
                  <c:v>reinforcement learning</c:v>
                </c:pt>
              </c:strCache>
            </c:strRef>
          </c:cat>
          <c:val>
            <c:numRef>
              <c:f>[工作簿2]Sheet1!$I$3:$I$12</c:f>
              <c:numCache>
                <c:formatCode>General</c:formatCode>
                <c:ptCount val="10"/>
                <c:pt idx="0">
                  <c:v>16</c:v>
                </c:pt>
                <c:pt idx="1">
                  <c:v>16</c:v>
                </c:pt>
                <c:pt idx="2">
                  <c:v>76</c:v>
                </c:pt>
                <c:pt idx="3">
                  <c:v>44</c:v>
                </c:pt>
                <c:pt idx="4">
                  <c:v>15</c:v>
                </c:pt>
                <c:pt idx="5">
                  <c:v>12</c:v>
                </c:pt>
                <c:pt idx="6">
                  <c:v>12</c:v>
                </c:pt>
                <c:pt idx="7">
                  <c:v>12</c:v>
                </c:pt>
                <c:pt idx="8">
                  <c:v>12</c:v>
                </c:pt>
                <c:pt idx="9">
                  <c:v>37</c:v>
                </c:pt>
              </c:numCache>
            </c:numRef>
          </c:val>
          <c:smooth val="1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1"/>
        <c:axId val="426471229"/>
        <c:axId val="687003776"/>
      </c:lineChart>
      <c:catAx>
        <c:axId val="426471229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t>Domains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87003776"/>
        <c:crosses val="autoZero"/>
        <c:auto val="1"/>
        <c:lblAlgn val="ctr"/>
        <c:lblOffset val="100"/>
        <c:noMultiLvlLbl val="0"/>
      </c:catAx>
      <c:valAx>
        <c:axId val="687003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zh-CN"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t>Number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2647122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40209701869631"/>
          <c:y val="0.0968602825745683"/>
          <c:w val="0.2223624432105"/>
          <c:h val="0.228361245891376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d4f520a7-24fc-43d5-be68-49ba45be3d6c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0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28575" cap="rnd">
        <a:gradFill>
          <a:gsLst>
            <a:gs pos="100000">
              <a:schemeClr val="phClr"/>
            </a:gs>
            <a:gs pos="0">
              <a:schemeClr val="phClr">
                <a:hueOff val="-1670000"/>
              </a:schemeClr>
            </a:gs>
          </a:gsLst>
          <a:lin ang="5400000" scaled="0"/>
        </a:gradFill>
        <a:round/>
      </a:ln>
      <a:effectLst/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bg1"/>
      </a:solidFill>
      <a:ln w="25400">
        <a:gradFill>
          <a:gsLst>
            <a:gs pos="100000">
              <a:schemeClr val="phClr"/>
            </a:gs>
            <a:gs pos="0">
              <a:schemeClr val="phClr">
                <a:hueOff val="-1670000"/>
              </a:schemeClr>
            </a:gs>
          </a:gsLst>
          <a:lin ang="0" scaled="1"/>
        </a:gradFill>
      </a:ln>
      <a:effectLst/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sv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Goodmorning, everyone, my nane is Xiaoqi Qiu. Today i wanna talk about the future of transportation. </a:t>
            </a:r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The first one is integrated smart sustems.</a:t>
            </a:r>
            <a:br>
              <a:rPr lang="en-US" altLang="zh-CN"/>
            </a:br>
            <a:r>
              <a:rPr lang="en-US" altLang="zh-CN"/>
              <a:t>Imagine you wake up in the morning，</a:t>
            </a:r>
            <a:r>
              <a:rPr lang="en-US" altLang="zh-CN"/>
              <a:t> AI will soon plan our entire day — from when to leave to which route is cleanest and fastest — making mobility both smart and sustainable</a:t>
            </a:r>
            <a:endParaRPr lang="en-US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The first one is integrated smart sustems.</a:t>
            </a:r>
            <a:br>
              <a:rPr lang="en-US" altLang="zh-CN"/>
            </a:br>
            <a:r>
              <a:rPr lang="en-US" altLang="zh-CN"/>
              <a:t>Imagine you wake up in the morning，</a:t>
            </a:r>
            <a:r>
              <a:rPr lang="en-US" altLang="zh-CN"/>
              <a:t> AI will soon plan our entire day — from when to leave to which route is cleanest and fastest — making mobility both smart and sustainable</a:t>
            </a:r>
            <a:endParaRPr lang="en-US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1. </a:t>
            </a:r>
            <a:r>
              <a:rPr lang="zh-CN" altLang="en-US"/>
              <a:t>从</a:t>
            </a:r>
            <a:r>
              <a:rPr lang="en-US" altLang="zh-CN"/>
              <a:t> root </a:t>
            </a:r>
            <a:r>
              <a:rPr lang="zh-CN" altLang="en-US"/>
              <a:t>开始，沿</a:t>
            </a:r>
            <a:r>
              <a:rPr lang="en-US" altLang="zh-CN"/>
              <a:t> UCB </a:t>
            </a:r>
            <a:r>
              <a:rPr lang="zh-CN" altLang="en-US"/>
              <a:t>选择最有潜力的节点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对该节点执行</a:t>
            </a:r>
            <a:r>
              <a:rPr lang="en-US" altLang="zh-CN"/>
              <a:t> Add/Delete/Replace </a:t>
            </a:r>
            <a:r>
              <a:rPr lang="zh-CN" altLang="en-US"/>
              <a:t>扩展（</a:t>
            </a:r>
            <a:r>
              <a:rPr lang="en-US" altLang="zh-CN"/>
              <a:t>ToT </a:t>
            </a:r>
            <a:r>
              <a:rPr lang="zh-CN" altLang="en-US"/>
              <a:t>思想展开）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对新节点做启发式评估（快速）</a:t>
            </a:r>
            <a:endParaRPr lang="zh-CN" altLang="en-US"/>
          </a:p>
          <a:p>
            <a:r>
              <a:rPr lang="en-US" altLang="zh-CN"/>
              <a:t>4. </a:t>
            </a:r>
            <a:r>
              <a:rPr lang="zh-CN" altLang="en-US"/>
              <a:t>如果节点有潜力</a:t>
            </a:r>
            <a:r>
              <a:rPr lang="en-US" altLang="zh-CN"/>
              <a:t> </a:t>
            </a:r>
            <a:r>
              <a:rPr lang="en-US" altLang="en-US"/>
              <a:t>→</a:t>
            </a:r>
            <a:r>
              <a:rPr lang="en-US" altLang="zh-CN"/>
              <a:t> </a:t>
            </a:r>
            <a:r>
              <a:rPr lang="zh-CN" altLang="en-US"/>
              <a:t>做</a:t>
            </a:r>
            <a:r>
              <a:rPr lang="en-US" altLang="zh-CN"/>
              <a:t> LLM </a:t>
            </a:r>
            <a:r>
              <a:rPr lang="zh-CN" altLang="en-US"/>
              <a:t>全量评估（真实评分）</a:t>
            </a:r>
            <a:endParaRPr lang="zh-CN" altLang="en-US"/>
          </a:p>
          <a:p>
            <a:r>
              <a:rPr lang="en-US" altLang="zh-CN"/>
              <a:t>5. </a:t>
            </a:r>
            <a:r>
              <a:rPr lang="zh-CN" altLang="en-US"/>
              <a:t>把真实得分沿路径回溯更新</a:t>
            </a:r>
            <a:endParaRPr lang="zh-CN" altLang="en-US"/>
          </a:p>
          <a:p>
            <a:r>
              <a:rPr lang="en-US" altLang="zh-CN"/>
              <a:t>6. </a:t>
            </a:r>
            <a:r>
              <a:rPr lang="zh-CN" altLang="en-US"/>
              <a:t>最优节点</a:t>
            </a:r>
            <a:r>
              <a:rPr lang="en-US" altLang="zh-CN"/>
              <a:t> best_node </a:t>
            </a:r>
            <a:r>
              <a:rPr lang="zh-CN" altLang="en-US"/>
              <a:t>可能更新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1. </a:t>
            </a:r>
            <a:r>
              <a:rPr lang="zh-CN" altLang="en-US"/>
              <a:t>从</a:t>
            </a:r>
            <a:r>
              <a:rPr lang="en-US" altLang="zh-CN"/>
              <a:t> root </a:t>
            </a:r>
            <a:r>
              <a:rPr lang="zh-CN" altLang="en-US"/>
              <a:t>开始，沿</a:t>
            </a:r>
            <a:r>
              <a:rPr lang="en-US" altLang="zh-CN"/>
              <a:t> UCB </a:t>
            </a:r>
            <a:r>
              <a:rPr lang="zh-CN" altLang="en-US"/>
              <a:t>选择最有潜力的节点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对该节点执行</a:t>
            </a:r>
            <a:r>
              <a:rPr lang="en-US" altLang="zh-CN"/>
              <a:t> Add/Delete/Replace </a:t>
            </a:r>
            <a:r>
              <a:rPr lang="zh-CN" altLang="en-US"/>
              <a:t>扩展（</a:t>
            </a:r>
            <a:r>
              <a:rPr lang="en-US" altLang="zh-CN"/>
              <a:t>ToT </a:t>
            </a:r>
            <a:r>
              <a:rPr lang="zh-CN" altLang="en-US"/>
              <a:t>思想展开）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对新节点做启发式评估（快速）</a:t>
            </a:r>
            <a:endParaRPr lang="zh-CN" altLang="en-US"/>
          </a:p>
          <a:p>
            <a:r>
              <a:rPr lang="en-US" altLang="zh-CN"/>
              <a:t>4. </a:t>
            </a:r>
            <a:r>
              <a:rPr lang="zh-CN" altLang="en-US"/>
              <a:t>如果节点有潜力</a:t>
            </a:r>
            <a:r>
              <a:rPr lang="en-US" altLang="zh-CN"/>
              <a:t> </a:t>
            </a:r>
            <a:r>
              <a:rPr lang="en-US" altLang="en-US"/>
              <a:t>→</a:t>
            </a:r>
            <a:r>
              <a:rPr lang="en-US" altLang="zh-CN"/>
              <a:t> </a:t>
            </a:r>
            <a:r>
              <a:rPr lang="zh-CN" altLang="en-US"/>
              <a:t>做</a:t>
            </a:r>
            <a:r>
              <a:rPr lang="en-US" altLang="zh-CN"/>
              <a:t> LLM </a:t>
            </a:r>
            <a:r>
              <a:rPr lang="zh-CN" altLang="en-US"/>
              <a:t>全量评估（真实评分）</a:t>
            </a:r>
            <a:endParaRPr lang="zh-CN" altLang="en-US"/>
          </a:p>
          <a:p>
            <a:r>
              <a:rPr lang="en-US" altLang="zh-CN"/>
              <a:t>5. </a:t>
            </a:r>
            <a:r>
              <a:rPr lang="zh-CN" altLang="en-US"/>
              <a:t>把真实得分沿路径回溯更新</a:t>
            </a:r>
            <a:endParaRPr lang="zh-CN" altLang="en-US"/>
          </a:p>
          <a:p>
            <a:r>
              <a:rPr lang="en-US" altLang="zh-CN"/>
              <a:t>6. </a:t>
            </a:r>
            <a:r>
              <a:rPr lang="zh-CN" altLang="en-US"/>
              <a:t>最优节点</a:t>
            </a:r>
            <a:r>
              <a:rPr lang="en-US" altLang="zh-CN"/>
              <a:t> best_node </a:t>
            </a:r>
            <a:r>
              <a:rPr lang="zh-CN" altLang="en-US"/>
              <a:t>可能更新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1. </a:t>
            </a:r>
            <a:r>
              <a:rPr lang="zh-CN" altLang="en-US"/>
              <a:t>从</a:t>
            </a:r>
            <a:r>
              <a:rPr lang="en-US" altLang="zh-CN"/>
              <a:t> root </a:t>
            </a:r>
            <a:r>
              <a:rPr lang="zh-CN" altLang="en-US"/>
              <a:t>开始，沿</a:t>
            </a:r>
            <a:r>
              <a:rPr lang="en-US" altLang="zh-CN"/>
              <a:t> UCB </a:t>
            </a:r>
            <a:r>
              <a:rPr lang="zh-CN" altLang="en-US"/>
              <a:t>选择最有潜力的节点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对该节点执行</a:t>
            </a:r>
            <a:r>
              <a:rPr lang="en-US" altLang="zh-CN"/>
              <a:t> Add/Delete/Replace </a:t>
            </a:r>
            <a:r>
              <a:rPr lang="zh-CN" altLang="en-US"/>
              <a:t>扩展（</a:t>
            </a:r>
            <a:r>
              <a:rPr lang="en-US" altLang="zh-CN"/>
              <a:t>ToT </a:t>
            </a:r>
            <a:r>
              <a:rPr lang="zh-CN" altLang="en-US"/>
              <a:t>思想展开）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对新节点做启发式评估（快速）</a:t>
            </a:r>
            <a:endParaRPr lang="zh-CN" altLang="en-US"/>
          </a:p>
          <a:p>
            <a:r>
              <a:rPr lang="en-US" altLang="zh-CN"/>
              <a:t>4. </a:t>
            </a:r>
            <a:r>
              <a:rPr lang="zh-CN" altLang="en-US"/>
              <a:t>如果节点有潜力</a:t>
            </a:r>
            <a:r>
              <a:rPr lang="en-US" altLang="zh-CN"/>
              <a:t> </a:t>
            </a:r>
            <a:r>
              <a:rPr lang="en-US" altLang="en-US"/>
              <a:t>→</a:t>
            </a:r>
            <a:r>
              <a:rPr lang="en-US" altLang="zh-CN"/>
              <a:t> </a:t>
            </a:r>
            <a:r>
              <a:rPr lang="zh-CN" altLang="en-US"/>
              <a:t>做</a:t>
            </a:r>
            <a:r>
              <a:rPr lang="en-US" altLang="zh-CN"/>
              <a:t> LLM </a:t>
            </a:r>
            <a:r>
              <a:rPr lang="zh-CN" altLang="en-US"/>
              <a:t>全量评估（真实评分）</a:t>
            </a:r>
            <a:endParaRPr lang="zh-CN" altLang="en-US"/>
          </a:p>
          <a:p>
            <a:r>
              <a:rPr lang="en-US" altLang="zh-CN"/>
              <a:t>5. </a:t>
            </a:r>
            <a:r>
              <a:rPr lang="zh-CN" altLang="en-US"/>
              <a:t>把真实得分沿路径回溯更新</a:t>
            </a:r>
            <a:endParaRPr lang="zh-CN" altLang="en-US"/>
          </a:p>
          <a:p>
            <a:r>
              <a:rPr lang="en-US" altLang="zh-CN"/>
              <a:t>6. </a:t>
            </a:r>
            <a:r>
              <a:rPr lang="zh-CN" altLang="en-US"/>
              <a:t>最优节点</a:t>
            </a:r>
            <a:r>
              <a:rPr lang="en-US" altLang="zh-CN"/>
              <a:t> best_node </a:t>
            </a:r>
            <a:r>
              <a:rPr lang="zh-CN" altLang="en-US"/>
              <a:t>可能更新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步骤更简单：</a:t>
            </a:r>
            <a:endParaRPr lang="zh-CN" altLang="en-US"/>
          </a:p>
          <a:p>
            <a:endParaRPr lang="en-US" altLang="zh-CN"/>
          </a:p>
          <a:p>
            <a:r>
              <a:rPr lang="zh-CN" altLang="en-US"/>
              <a:t>总是选择</a:t>
            </a:r>
            <a:r>
              <a:rPr lang="en-US" altLang="zh-CN"/>
              <a:t> top-k </a:t>
            </a:r>
            <a:r>
              <a:rPr lang="zh-CN" altLang="en-US"/>
              <a:t>节点作为</a:t>
            </a:r>
            <a:r>
              <a:rPr lang="en-US" altLang="zh-CN"/>
              <a:t> beam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扩展每个</a:t>
            </a:r>
            <a:r>
              <a:rPr lang="en-US" altLang="zh-CN"/>
              <a:t> beam </a:t>
            </a:r>
            <a:r>
              <a:rPr lang="zh-CN" altLang="en-US"/>
              <a:t>的候选</a:t>
            </a:r>
            <a:r>
              <a:rPr lang="en-US" altLang="zh-CN"/>
              <a:t> children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对最好的</a:t>
            </a:r>
            <a:r>
              <a:rPr lang="en-US" altLang="zh-CN"/>
              <a:t> candidates </a:t>
            </a:r>
            <a:r>
              <a:rPr lang="zh-CN" altLang="en-US"/>
              <a:t>做</a:t>
            </a:r>
            <a:r>
              <a:rPr lang="en-US" altLang="zh-CN"/>
              <a:t> full evaluation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更新</a:t>
            </a:r>
            <a:r>
              <a:rPr lang="en-US" altLang="zh-CN"/>
              <a:t> beam</a:t>
            </a:r>
            <a:r>
              <a:rPr lang="zh-CN" altLang="en-US"/>
              <a:t>，循环迭代</a:t>
            </a:r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1. </a:t>
            </a:r>
            <a:r>
              <a:rPr lang="zh-CN" altLang="en-US"/>
              <a:t>从</a:t>
            </a:r>
            <a:r>
              <a:rPr lang="en-US" altLang="zh-CN"/>
              <a:t> root </a:t>
            </a:r>
            <a:r>
              <a:rPr lang="zh-CN" altLang="en-US"/>
              <a:t>开始，沿</a:t>
            </a:r>
            <a:r>
              <a:rPr lang="en-US" altLang="zh-CN"/>
              <a:t> UCB </a:t>
            </a:r>
            <a:r>
              <a:rPr lang="zh-CN" altLang="en-US"/>
              <a:t>选择最有潜力的节点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对该节点执行</a:t>
            </a:r>
            <a:r>
              <a:rPr lang="en-US" altLang="zh-CN"/>
              <a:t> Add/Delete/Replace </a:t>
            </a:r>
            <a:r>
              <a:rPr lang="zh-CN" altLang="en-US"/>
              <a:t>扩展（</a:t>
            </a:r>
            <a:r>
              <a:rPr lang="en-US" altLang="zh-CN"/>
              <a:t>ToT </a:t>
            </a:r>
            <a:r>
              <a:rPr lang="zh-CN" altLang="en-US"/>
              <a:t>思想展开）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对新节点做启发式评估（快速）</a:t>
            </a:r>
            <a:endParaRPr lang="zh-CN" altLang="en-US"/>
          </a:p>
          <a:p>
            <a:r>
              <a:rPr lang="en-US" altLang="zh-CN"/>
              <a:t>4. </a:t>
            </a:r>
            <a:r>
              <a:rPr lang="zh-CN" altLang="en-US"/>
              <a:t>如果节点有潜力</a:t>
            </a:r>
            <a:r>
              <a:rPr lang="en-US" altLang="zh-CN"/>
              <a:t> </a:t>
            </a:r>
            <a:r>
              <a:rPr lang="en-US" altLang="en-US"/>
              <a:t>→</a:t>
            </a:r>
            <a:r>
              <a:rPr lang="en-US" altLang="zh-CN"/>
              <a:t> </a:t>
            </a:r>
            <a:r>
              <a:rPr lang="zh-CN" altLang="en-US"/>
              <a:t>做</a:t>
            </a:r>
            <a:r>
              <a:rPr lang="en-US" altLang="zh-CN"/>
              <a:t> LLM </a:t>
            </a:r>
            <a:r>
              <a:rPr lang="zh-CN" altLang="en-US"/>
              <a:t>全量评估（真实评分）</a:t>
            </a:r>
            <a:endParaRPr lang="zh-CN" altLang="en-US"/>
          </a:p>
          <a:p>
            <a:r>
              <a:rPr lang="en-US" altLang="zh-CN"/>
              <a:t>5. </a:t>
            </a:r>
            <a:r>
              <a:rPr lang="zh-CN" altLang="en-US"/>
              <a:t>把真实得分沿路径回溯更新</a:t>
            </a:r>
            <a:endParaRPr lang="zh-CN" altLang="en-US"/>
          </a:p>
          <a:p>
            <a:r>
              <a:rPr lang="en-US" altLang="zh-CN"/>
              <a:t>6. </a:t>
            </a:r>
            <a:r>
              <a:rPr lang="zh-CN" altLang="en-US"/>
              <a:t>最优节点</a:t>
            </a:r>
            <a:r>
              <a:rPr lang="en-US" altLang="zh-CN"/>
              <a:t> best_node </a:t>
            </a:r>
            <a:r>
              <a:rPr lang="zh-CN" altLang="en-US"/>
              <a:t>可能更新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endParaRPr lang="en-US" altLang="zh-CN" b="0" i="0">
              <a:solidFill>
                <a:srgbClr val="333333"/>
              </a:solidFill>
              <a:latin typeface="NPRSerif"/>
              <a:ea typeface="NPRSerif"/>
            </a:endParaRPr>
          </a:p>
          <a:p>
            <a:br>
              <a:rPr lang="en-US" altLang="zh-CN"/>
            </a:br>
            <a:br>
              <a:rPr lang="en-US" altLang="zh-CN"/>
            </a:br>
            <a:endParaRPr lang="en-US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endParaRPr lang="en-US" altLang="zh-CN" b="0" i="0">
              <a:solidFill>
                <a:srgbClr val="333333"/>
              </a:solidFill>
              <a:latin typeface="NPRSerif"/>
              <a:ea typeface="NPRSerif"/>
            </a:endParaRPr>
          </a:p>
          <a:p>
            <a:br>
              <a:rPr lang="en-US" altLang="zh-CN"/>
            </a:br>
            <a:br>
              <a:rPr lang="en-US" altLang="zh-CN"/>
            </a:br>
            <a:endParaRPr lang="en-US" altLang="zh-C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endParaRPr lang="en-US" altLang="zh-CN" b="0" i="0">
              <a:solidFill>
                <a:srgbClr val="333333"/>
              </a:solidFill>
              <a:latin typeface="NPRSerif"/>
              <a:ea typeface="NPRSerif"/>
            </a:endParaRPr>
          </a:p>
          <a:p>
            <a:br>
              <a:rPr lang="en-US" altLang="zh-CN"/>
            </a:br>
            <a:br>
              <a:rPr lang="en-US" altLang="zh-CN"/>
            </a:br>
            <a:endParaRPr lang="en-US" altLang="zh-C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endParaRPr lang="en-US" altLang="zh-CN" b="0" i="0">
              <a:solidFill>
                <a:srgbClr val="333333"/>
              </a:solidFill>
              <a:latin typeface="NPRSerif"/>
              <a:ea typeface="NPRSerif"/>
            </a:endParaRPr>
          </a:p>
          <a:p>
            <a:br>
              <a:rPr lang="en-US" altLang="zh-CN"/>
            </a:br>
            <a:br>
              <a:rPr lang="en-US" altLang="zh-CN"/>
            </a:br>
            <a:endParaRPr lang="en-US" altLang="zh-CN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endParaRPr lang="en-US" altLang="zh-CN" b="0" i="0">
              <a:solidFill>
                <a:srgbClr val="333333"/>
              </a:solidFill>
              <a:latin typeface="NPRSerif"/>
              <a:ea typeface="NPRSerif"/>
            </a:endParaRPr>
          </a:p>
          <a:p>
            <a:br>
              <a:rPr lang="en-US" altLang="zh-CN"/>
            </a:br>
            <a:br>
              <a:rPr lang="en-US" altLang="zh-CN"/>
            </a:b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ToT </a:t>
            </a:r>
            <a:r>
              <a:rPr lang="zh-CN" altLang="en-US"/>
              <a:t>各个指标上数值最高</a:t>
            </a:r>
            <a:endParaRPr lang="zh-CN" altLang="en-US"/>
          </a:p>
          <a:p>
            <a:r>
              <a:rPr lang="zh-CN" altLang="en-US"/>
              <a:t>且</a:t>
            </a:r>
            <a:r>
              <a:rPr lang="en-US" altLang="zh-CN"/>
              <a:t>Beam </a:t>
            </a:r>
            <a:r>
              <a:rPr lang="zh-CN" altLang="en-US"/>
              <a:t>比</a:t>
            </a:r>
            <a:r>
              <a:rPr lang="en-US" altLang="zh-CN"/>
              <a:t> </a:t>
            </a:r>
            <a:r>
              <a:rPr lang="zh-CN" altLang="en-US"/>
              <a:t>蒙特卡洛策略</a:t>
            </a:r>
            <a:r>
              <a:rPr lang="en-US" altLang="zh-CN"/>
              <a:t> </a:t>
            </a:r>
            <a:r>
              <a:rPr lang="zh-CN" altLang="en-US"/>
              <a:t>更好</a:t>
            </a:r>
            <a:r>
              <a:rPr lang="en-US" altLang="zh-CN"/>
              <a:t> 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观察收敛速度发现</a:t>
            </a:r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 Beam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很快就收敛了</a:t>
            </a:r>
            <a:endParaRPr lang="zh-CN" altLang="en-US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endParaRPr lang="zh-CN" altLang="en-US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查看</a:t>
            </a:r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beam tree 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发现很多路径很短</a:t>
            </a:r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 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也就是优化器很早的时候就达到局部最优，说往下搜索的过程构造的</a:t>
            </a:r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prompt 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组合毫无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意义。</a:t>
            </a:r>
            <a:endParaRPr lang="zh-CN" altLang="en-US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原因可能是：</a:t>
            </a:r>
            <a:b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1.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我们提供的</a:t>
            </a:r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 prompt components 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不够多样化，很多重复语义的</a:t>
            </a:r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prompts</a:t>
            </a:r>
            <a:endParaRPr lang="en-US" altLang="zh-CN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 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导致可组合</a:t>
            </a:r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prompt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组合的整体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信息量不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够丰富</a:t>
            </a:r>
            <a:endParaRPr lang="zh-CN" altLang="en-US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3.</a:t>
            </a:r>
            <a:r>
              <a:rPr lang="zh-CN" altLang="en-US">
                <a:solidFill>
                  <a:srgbClr val="333333"/>
                </a:solidFill>
                <a:latin typeface="NPRSerif"/>
                <a:ea typeface="NPRSerif"/>
                <a:sym typeface="+mn-ea"/>
              </a:rPr>
              <a:t>也可能是设置参与启发计算的数据量太小了。</a:t>
            </a:r>
            <a:endParaRPr lang="zh-CN" altLang="en-US">
              <a:solidFill>
                <a:srgbClr val="333333"/>
              </a:solidFill>
              <a:latin typeface="NPRSerif"/>
              <a:ea typeface="NPRSerif"/>
              <a:sym typeface="+mn-ea"/>
            </a:endParaRPr>
          </a:p>
          <a:p>
            <a:br>
              <a:rPr lang="en-US" altLang="zh-CN">
                <a:solidFill>
                  <a:srgbClr val="333333"/>
                </a:solidFill>
                <a:latin typeface="NPRSerif"/>
                <a:ea typeface="NPRSerif"/>
                <a:sym typeface="+mn-ea"/>
              </a:rPr>
            </a:br>
            <a:endParaRPr lang="en-US" altLang="zh-CN" b="0" i="0">
              <a:solidFill>
                <a:srgbClr val="333333"/>
              </a:solidFill>
              <a:latin typeface="NPRSerif"/>
              <a:ea typeface="NPRSerif"/>
            </a:endParaRPr>
          </a:p>
          <a:p>
            <a:br>
              <a:rPr lang="en-US" altLang="zh-CN"/>
            </a:br>
            <a:br>
              <a:rPr lang="en-US" altLang="zh-CN"/>
            </a:br>
            <a:endParaRPr lang="en-US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/>
          </a:p>
          <a:p>
            <a:r>
              <a:rPr lang="en-US" altLang="zh-CN"/>
              <a:t>And here you have  a  </a:t>
            </a:r>
            <a:r>
              <a:rPr lang="en-US" altLang="zh-CN"/>
              <a:t>glimpse into the future of transportation. I belive</a:t>
            </a:r>
            <a:r>
              <a:rPr lang="en-US" altLang="zh-CN"/>
              <a:t>d These emerging technologies will create a system that’s efficient, sustainable, and visually stunning. </a:t>
            </a:r>
            <a:br>
              <a:rPr lang="en-US" altLang="zh-CN"/>
            </a:br>
            <a:r>
              <a:rPr lang="en-US" altLang="zh-CN"/>
              <a:t>That’s all for my talk, thank you!</a:t>
            </a:r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zh-CN"/>
              <a:t>https://mashable.com/feature/faster-than-light-space-interstellar-travel</a:t>
            </a:r>
            <a:br>
              <a:rPr lang="en-US" altLang="zh-CN"/>
            </a:br>
            <a:br>
              <a:rPr lang="en-US" altLang="zh-CN"/>
            </a:br>
            <a:r>
              <a:rPr lang="en-US" altLang="zh-CN"/>
              <a:t>just </a:t>
            </a:r>
            <a:r>
              <a:rPr lang="en-US" altLang="zh-CN"/>
              <a:t>Think about it:  how many times have you been stuck in traffic wishing you could just teleport to your destination. 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Actually we're on the verge of a transportation Revolution.</a:t>
            </a:r>
            <a:endParaRPr lang="en-US" altLang="zh-CN"/>
          </a:p>
          <a:p>
            <a:r>
              <a:rPr lang="en-US" altLang="zh-CN"/>
              <a:t>Now, Let’s take a look at technologies shaping our </a:t>
            </a:r>
            <a:r>
              <a:rPr lang="en-US" altLang="zh-CN"/>
              <a:t>future transportation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.xml"/><Relationship Id="rId2" Type="http://schemas.openxmlformats.org/officeDocument/2006/relationships/image" Target="../media/image15.png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.xml"/><Relationship Id="rId2" Type="http://schemas.openxmlformats.org/officeDocument/2006/relationships/image" Target="../media/image16.png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0.xml"/><Relationship Id="rId2" Type="http://schemas.openxmlformats.org/officeDocument/2006/relationships/image" Target="../media/image17.png"/><Relationship Id="rId1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1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.xml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3.xml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4.xml"/><Relationship Id="rId4" Type="http://schemas.openxmlformats.org/officeDocument/2006/relationships/image" Target="../media/image21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6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5.xml"/><Relationship Id="rId4" Type="http://schemas.openxmlformats.org/officeDocument/2006/relationships/image" Target="../media/image22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8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3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9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3.svg"/><Relationship Id="rId3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image" Target="../media/image6.jpe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9.png"/><Relationship Id="rId1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0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1.png"/><Relationship Id="rId1" Type="http://schemas.openxmlformats.org/officeDocument/2006/relationships/image" Target="../media/image6.jpe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2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5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4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6.xml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7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.svg"/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.xml"/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8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3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Relationship Id="rId3" Type="http://schemas.openxmlformats.org/officeDocument/2006/relationships/image" Target="../media/image3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image" Target="../media/image41.png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5.svg"/><Relationship Id="rId2" Type="http://schemas.openxmlformats.org/officeDocument/2006/relationships/image" Target="../media/image44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.xml"/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5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7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05460" y="1966595"/>
            <a:ext cx="11641455" cy="29470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baseline="0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ToT-Prompt Optimization for LLM-based Automatic Summarization </a:t>
            </a:r>
            <a:endParaRPr kumimoji="0" lang="en-US" altLang="zh-CN" sz="4800" b="1" baseline="0" noProof="0" dirty="0">
              <a:ln>
                <a:noFill/>
              </a:ln>
              <a:gradFill>
                <a:gsLst>
                  <a:gs pos="100000">
                    <a:srgbClr val="0090B2"/>
                  </a:gs>
                  <a:gs pos="3000">
                    <a:srgbClr val="004A63"/>
                  </a:gs>
                </a:gsLst>
                <a:lin ang="0" scaled="0"/>
              </a:gra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endParaRPr kumimoji="0" lang="en-US" altLang="zh-CN" sz="2000" b="1" u="none" strike="noStrike" kern="1200" cap="none" normalizeH="0" baseline="0" noProof="0" dirty="0">
              <a:ln>
                <a:noFill/>
              </a:ln>
              <a:gradFill>
                <a:gsLst>
                  <a:gs pos="100000">
                    <a:srgbClr val="0090B2"/>
                  </a:gs>
                  <a:gs pos="3000">
                    <a:srgbClr val="004A63"/>
                  </a:gs>
                </a:gsLst>
                <a:lin ang="0" scaled="0"/>
              </a:gra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u="none" strike="noStrike" kern="1200" cap="none" normalizeH="0" baseline="0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Reporter: </a:t>
            </a:r>
            <a:r>
              <a:rPr kumimoji="0" lang="x-none" altLang="en-US" sz="2000" b="1" u="none" strike="noStrike" kern="1200" cap="none" normalizeH="0" baseline="0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Zhao Zhao</a:t>
            </a:r>
            <a:r>
              <a:rPr kumimoji="0" lang="en-US" altLang="x-none" sz="2000" b="1" u="none" strike="noStrike" kern="1200" cap="none" normalizeH="0" baseline="0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   </a:t>
            </a:r>
            <a:r>
              <a:rPr kumimoji="0" lang="en-US" altLang="zh-CN" sz="2000" b="1" u="none" strike="noStrike" kern="1200" cap="none" normalizeH="0" baseline="0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Xiaoqi Qiu        </a:t>
            </a:r>
            <a:endParaRPr kumimoji="0" lang="en-US" altLang="zh-CN" sz="2000" b="1" u="none" strike="noStrike" kern="1200" cap="none" normalizeH="0" baseline="0" noProof="0" dirty="0">
              <a:ln>
                <a:noFill/>
              </a:ln>
              <a:gradFill>
                <a:gsLst>
                  <a:gs pos="100000">
                    <a:srgbClr val="0090B2"/>
                  </a:gs>
                  <a:gs pos="3000">
                    <a:srgbClr val="004A63"/>
                  </a:gs>
                </a:gsLst>
                <a:lin ang="0" scaled="0"/>
              </a:gra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u="none" strike="noStrike" kern="1200" cap="none" normalizeH="0" baseline="0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Date: 2025/</a:t>
            </a:r>
            <a:r>
              <a:rPr kumimoji="0" lang="x-none" altLang="en-US" sz="2000" b="1" u="none" strike="noStrike" kern="1200" cap="none" normalizeH="0" baseline="0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12</a:t>
            </a:r>
            <a:r>
              <a:rPr kumimoji="0" lang="en-US" altLang="zh-CN" sz="2000" b="1" u="none" strike="noStrike" kern="1200" cap="none" normalizeH="0" baseline="0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/</a:t>
            </a:r>
            <a:r>
              <a:rPr kumimoji="0" lang="x-none" altLang="en-US" sz="2000" b="1" u="none" strike="noStrike" kern="1200" cap="none" normalizeH="0" baseline="0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10</a:t>
            </a:r>
            <a:endParaRPr kumimoji="0" lang="x-none" altLang="en-US" sz="2000" b="1" u="none" strike="noStrike" kern="1200" cap="none" normalizeH="0" baseline="0" noProof="0" dirty="0">
              <a:ln>
                <a:noFill/>
              </a:ln>
              <a:gradFill>
                <a:gsLst>
                  <a:gs pos="100000">
                    <a:srgbClr val="0090B2"/>
                  </a:gs>
                  <a:gs pos="3000">
                    <a:srgbClr val="004A63"/>
                  </a:gs>
                </a:gsLst>
                <a:lin ang="0" scaled="0"/>
              </a:gra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4668" y="549275"/>
            <a:ext cx="2502664" cy="459853"/>
          </a:xfrm>
          <a:prstGeom prst="rect">
            <a:avLst/>
          </a:prstGeom>
        </p:spPr>
      </p:pic>
    </p:spTree>
  </p:cSld>
  <p:clrMapOvr>
    <a:masterClrMapping/>
  </p:clrMapOvr>
  <p:transition advTm="4206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29825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NP-Hard Proof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pic>
        <p:nvPicPr>
          <p:cNvPr id="8" name="图片 7" descr="1_美图抠图12-09-20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20" y="1449705"/>
            <a:ext cx="7257415" cy="44526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29825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NP-Hard Proof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pic>
        <p:nvPicPr>
          <p:cNvPr id="2" name="图片 1" descr="2_美图抠图12-09-20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20" y="1374775"/>
            <a:ext cx="9856470" cy="34988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479107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State Space Complexity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4525" y="1145540"/>
            <a:ext cx="11031855" cy="4813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fontAlgn="auto">
              <a:lnSpc>
                <a:spcPct val="150000"/>
              </a:lnSpc>
            </a:pPr>
            <a:r>
              <a:rPr lang="en-US" altLang="zh-CN" sz="2400">
                <a:latin typeface="Arial Regular" panose="020B0604020202090204" charset="0"/>
                <a:cs typeface="Arial Regular" panose="020B0604020202090204" charset="0"/>
              </a:rPr>
              <a:t>Search Space</a:t>
            </a: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</p:txBody>
      </p:sp>
      <p:pic>
        <p:nvPicPr>
          <p:cNvPr id="8" name="图片 7" descr="1_美图抠图12-09-20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525" y="2016125"/>
            <a:ext cx="7424420" cy="31064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479107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State Space Complexity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/>
              <p:cNvSpPr txBox="1"/>
              <p:nvPr/>
            </p:nvSpPr>
            <p:spPr>
              <a:xfrm>
                <a:off x="644525" y="1145540"/>
                <a:ext cx="11031855" cy="481393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pPr fontAlgn="auto">
                  <a:lnSpc>
                    <a:spcPct val="150000"/>
                  </a:lnSpc>
                </a:pPr>
                <a:r>
                  <a:rPr lang="en-US" altLang="zh-CN" sz="2400">
                    <a:latin typeface="Arial Regular" panose="020B0604020202090204" charset="0"/>
                    <a:cs typeface="Arial Regular" panose="020B0604020202090204" charset="0"/>
                  </a:rPr>
                  <a:t>Theoretical Upper Bound</a:t>
                </a:r>
                <a:endParaRPr lang="en-US" altLang="zh-CN" sz="24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fontAlgn="auto">
                  <a:lnSpc>
                    <a:spcPct val="150000"/>
                  </a:lnSpc>
                </a:pPr>
                <a:endParaRPr lang="en-US" altLang="zh-CN" sz="24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fontAlgn="auto">
                  <a:lnSpc>
                    <a:spcPct val="150000"/>
                  </a:lnSpc>
                </a:pPr>
                <a:endParaRPr lang="en-US" altLang="zh-CN" sz="24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fontAlgn="auto">
                  <a:lnSpc>
                    <a:spcPct val="150000"/>
                  </a:lnSpc>
                </a:pP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Asymptotic complexity: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𝑂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𝑛</m:t>
                    </m:r>
                    <m:r>
                      <a:rPr lang="en-US" altLang="zh-CN" sz="2000" i="1">
                        <a:latin typeface="Cambria Math" panose="02040503050406030204" charset="0"/>
                        <a:ea typeface="MS Mincho" charset="0"/>
                        <a:cs typeface="Cambria Math" panose="02040503050406030204" charset="0"/>
                      </a:rPr>
                      <m:t>!)</m:t>
                    </m:r>
                  </m:oMath>
                </a14:m>
                <a:endParaRPr lang="en-US" altLang="zh-CN" sz="2000" i="1">
                  <a:latin typeface="Cambria Math" panose="02040503050406030204" charset="0"/>
                  <a:ea typeface="MS Mincho" charset="0"/>
                  <a:cs typeface="Cambria Math" panose="02040503050406030204" charset="0"/>
                </a:endParaRPr>
              </a:p>
              <a:p>
                <a:pPr fontAlgn="auto">
                  <a:lnSpc>
                    <a:spcPct val="150000"/>
                  </a:lnSpc>
                </a:pPr>
                <a:endParaRPr lang="en-US" altLang="zh-CN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pPr algn="l" fontAlgn="auto">
                  <a:lnSpc>
                    <a:spcPct val="150000"/>
                  </a:lnSpc>
                  <a:buClrTx/>
                  <a:buSzTx/>
                  <a:buFontTx/>
                </a:pPr>
                <a:r>
                  <a:rPr lang="en-US" altLang="zh-CN" sz="2400">
                    <a:latin typeface="Arial Regular" panose="020B0604020202090204" charset="0"/>
                    <a:cs typeface="Arial Regular" panose="020B0604020202090204" charset="0"/>
                  </a:rPr>
                  <a:t>Practical</a:t>
                </a:r>
                <a:endParaRPr lang="en-US" altLang="zh-CN" sz="24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algn="l" fontAlgn="auto">
                  <a:lnSpc>
                    <a:spcPct val="150000"/>
                  </a:lnSpc>
                  <a:buClrTx/>
                  <a:buSzTx/>
                  <a:buFontTx/>
                </a:pPr>
                <a:endParaRPr lang="en-US" altLang="zh-CN" sz="2400">
                  <a:latin typeface="Arial Regular" panose="020B0604020202090204" charset="0"/>
                  <a:cs typeface="Arial Regular" panose="020B0604020202090204" charset="0"/>
                </a:endParaRPr>
              </a:p>
            </p:txBody>
          </p:sp>
        </mc:Choice>
        <mc:Fallback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525" y="1145540"/>
                <a:ext cx="11031855" cy="481393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 descr="db0224db-c8d5-4463-98d3-22897b81149f_美图抠图12-09-20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1960880"/>
            <a:ext cx="4337050" cy="820420"/>
          </a:xfrm>
          <a:prstGeom prst="rect">
            <a:avLst/>
          </a:prstGeom>
        </p:spPr>
      </p:pic>
      <p:pic>
        <p:nvPicPr>
          <p:cNvPr id="5" name="图片 4" descr="655b7a70-6599-4a12-8ea2-45d22eae48c1_美图抠图12-09-20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00" y="4515485"/>
            <a:ext cx="2510155" cy="70675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79525" y="2931160"/>
            <a:ext cx="10396855" cy="1063625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6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  Method Design</a:t>
            </a:r>
            <a:r>
              <a:rPr lang="zh-CN" altLang="en-US" sz="36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：</a:t>
            </a:r>
            <a:r>
              <a:rPr lang="en-US" altLang="zh-CN" sz="36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ToT Prompt Optimizer</a:t>
            </a:r>
            <a:endParaRPr lang="en-US" altLang="zh-CN" sz="3600" b="1" noProof="0" dirty="0">
              <a:ln>
                <a:noFill/>
              </a:ln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79525" y="1824355"/>
            <a:ext cx="609600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x-none" sz="66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0</a:t>
            </a:r>
            <a:r>
              <a:rPr lang="x-none" altLang="en-US" sz="66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3</a:t>
            </a:r>
            <a:endParaRPr lang="x-none" altLang="en-US" sz="6600" b="1" noProof="0" dirty="0">
              <a:ln>
                <a:noFill/>
              </a:ln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34804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200" b="1">
                <a:latin typeface="Arial Bold" panose="020B0604020202090204" charset="0"/>
                <a:cs typeface="Arial Bold" panose="020B0604020202090204" charset="0"/>
                <a:sym typeface="+mn-ea"/>
              </a:rPr>
              <a:t>Design Rationale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4525" y="1145540"/>
            <a:ext cx="1103185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x-none" altLang="en-US" sz="2400">
                <a:latin typeface="Arial Regular" panose="020B0604020202090204" charset="0"/>
                <a:cs typeface="Arial Regular" panose="020B0604020202090204" charset="0"/>
              </a:rPr>
              <a:t>Why </a:t>
            </a:r>
            <a:r>
              <a:rPr lang="en-US" altLang="zh-CN" sz="2400">
                <a:latin typeface="Arial Regular" panose="020B0604020202090204" charset="0"/>
                <a:cs typeface="Arial Regular" panose="020B0604020202090204" charset="0"/>
              </a:rPr>
              <a:t>heuristic </a:t>
            </a:r>
            <a:r>
              <a:rPr lang="x-none" altLang="en-US" sz="2400">
                <a:latin typeface="Arial Regular" panose="020B0604020202090204" charset="0"/>
                <a:cs typeface="Arial Regular" panose="020B0604020202090204" charset="0"/>
              </a:rPr>
              <a:t>solution?</a:t>
            </a:r>
            <a:endParaRPr lang="x-none" altLang="en-US" sz="2400">
              <a:latin typeface="Arial Regular" panose="020B0604020202090204" charset="0"/>
              <a:cs typeface="Arial Regular" panose="020B0604020202090204" charset="0"/>
            </a:endParaRPr>
          </a:p>
          <a:p>
            <a:endParaRPr lang="x-none" altLang="en-US" sz="2400">
              <a:latin typeface="Arial Regular" panose="020B0604020202090204" charset="0"/>
              <a:cs typeface="Arial Regular" panose="020B0604020202090204" charset="0"/>
            </a:endParaRPr>
          </a:p>
          <a:p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Problem: Prompt optimization is a High-Dimensional, Discrete Combinatorial Optimization problem.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</p:txBody>
      </p:sp>
    </p:spTree>
    <p:custDataLst>
      <p:tags r:id="rId4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34804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200" b="1">
                <a:latin typeface="Arial Bold" panose="020B0604020202090204" charset="0"/>
                <a:cs typeface="Arial Bold" panose="020B0604020202090204" charset="0"/>
                <a:sym typeface="+mn-ea"/>
              </a:rPr>
              <a:t>Design Rationale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/>
              <p:cNvSpPr txBox="1"/>
              <p:nvPr/>
            </p:nvSpPr>
            <p:spPr>
              <a:xfrm>
                <a:off x="644525" y="1145540"/>
                <a:ext cx="11031855" cy="5139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x-none" altLang="en-US" sz="2400">
                    <a:latin typeface="Arial Regular" panose="020B0604020202090204" charset="0"/>
                    <a:cs typeface="Arial Regular" panose="020B0604020202090204" charset="0"/>
                  </a:rPr>
                  <a:t>Why </a:t>
                </a:r>
                <a:r>
                  <a:rPr lang="en-US" altLang="zh-CN" sz="2400">
                    <a:latin typeface="Arial Regular" panose="020B0604020202090204" charset="0"/>
                    <a:cs typeface="Arial Regular" panose="020B0604020202090204" charset="0"/>
                  </a:rPr>
                  <a:t>heuristic </a:t>
                </a:r>
                <a:r>
                  <a:rPr lang="x-none" altLang="en-US" sz="2400">
                    <a:latin typeface="Arial Regular" panose="020B0604020202090204" charset="0"/>
                    <a:cs typeface="Arial Regular" panose="020B0604020202090204" charset="0"/>
                  </a:rPr>
                  <a:t>solution?</a:t>
                </a:r>
                <a:endParaRPr lang="x-none" altLang="en-US" sz="24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endParaRPr lang="x-none" altLang="en-US" sz="24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Problem: Prompt optimization is a High-Dimensional, Discrete Combinatorial Optimization problem.</a:t>
                </a: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r>
                  <a:rPr lang="en-US" altLang="zh-CN" sz="2000" b="1">
                    <a:solidFill>
                      <a:srgbClr val="FF0000"/>
                    </a:solidFill>
                    <a:latin typeface="Arial Bold" panose="020B0604020202090204" charset="0"/>
                    <a:cs typeface="Arial Bold" panose="020B0604020202090204" charset="0"/>
                    <a:sym typeface="+mn-ea"/>
                  </a:rPr>
                  <a:t>Problem </a:t>
                </a:r>
                <a:r>
                  <a:rPr lang="en-US" altLang="zh-CN" sz="2000" b="1">
                    <a:solidFill>
                      <a:srgbClr val="FF0000"/>
                    </a:solidFill>
                    <a:latin typeface="Arial Bold" panose="020B0604020202090204" charset="0"/>
                    <a:cs typeface="Arial Bold" panose="020B0604020202090204" charset="0"/>
                  </a:rPr>
                  <a:t>Challenges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:</a:t>
                </a: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marL="342900" indent="-342900">
                  <a:buFont typeface="Arial" panose="020B0604020202090204" pitchFamily="34" charset="0"/>
                  <a:buChar char="•"/>
                </a:pPr>
                <a:r>
                  <a:rPr lang="en-US" altLang="zh-CN" sz="2000" b="1">
                    <a:solidFill>
                      <a:srgbClr val="FF0000"/>
                    </a:solidFill>
                    <a:latin typeface="Arial Bold" panose="020B0604020202090204" charset="0"/>
                    <a:cs typeface="Arial Bold" panose="020B0604020202090204" charset="0"/>
                  </a:rPr>
                  <a:t>Combinatorial Explosion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latin typeface="DejaVu Math TeX Gyre" panose="02000503000000000000" charset="0"/>
                        <a:cs typeface="DejaVu Math TeX Gyre" panose="02000503000000000000" charset="0"/>
                      </a:rPr>
                      <m:t>O</m:t>
                    </m:r>
                    <m:r>
                      <a:rPr lang="en-US" altLang="zh-CN" sz="2000">
                        <a:latin typeface="DejaVu Math TeX Gyre" panose="02000503000000000000" charset="0"/>
                        <a:cs typeface="DejaVu Math TeX Gyre" panose="02000503000000000000" charset="0"/>
                      </a:rPr>
                      <m:t>(</m:t>
                    </m:r>
                    <m:r>
                      <a:rPr lang="en-US" altLang="zh-CN" sz="2000">
                        <a:latin typeface="DejaVu Math TeX Gyre" panose="02000503000000000000" charset="0"/>
                        <a:cs typeface="DejaVu Math TeX Gyre" panose="02000503000000000000" charset="0"/>
                      </a:rPr>
                      <m:t>2</m:t>
                    </m:r>
                    <m:r>
                      <a:rPr lang="en-US" altLang="zh-CN" sz="2000">
                        <a:latin typeface="DejaVu Math TeX Gyre" panose="02000503000000000000" charset="0"/>
                        <a:cs typeface="DejaVu Math TeX Gyre" panose="02000503000000000000" charset="0"/>
                      </a:rPr>
                      <m:t>^</m:t>
                    </m:r>
                    <m:r>
                      <m:rPr>
                        <m:sty m:val="p"/>
                      </m:rPr>
                      <a:rPr lang="en-US" altLang="zh-CN" sz="2000">
                        <a:latin typeface="DejaVu Math TeX Gyre" panose="02000503000000000000" charset="0"/>
                        <a:cs typeface="DejaVu Math TeX Gyre" panose="02000503000000000000" charset="0"/>
                      </a:rPr>
                      <m:t>N</m:t>
                    </m:r>
                    <m:r>
                      <a:rPr lang="en-US" altLang="zh-CN" sz="2000">
                        <a:latin typeface="DejaVu Math TeX Gyre" panose="02000503000000000000" charset="0"/>
                        <a:cs typeface="DejaVu Math TeX Gyre" panose="02000503000000000000" charset="0"/>
                      </a:rPr>
                      <m:t>)</m:t>
                    </m:r>
                  </m:oMath>
                </a14:m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): Exhaustive search is intractable, requiring effective </a:t>
                </a:r>
                <a:r>
                  <a:rPr lang="en-US" altLang="zh-CN" sz="2000" b="1">
                    <a:latin typeface="Arial Bold" panose="020B0604020202090204" charset="0"/>
                    <a:cs typeface="Arial Bold" panose="020B0604020202090204" charset="0"/>
                  </a:rPr>
                  <a:t>pruning</a:t>
                </a:r>
                <a:r>
                  <a:rPr lang="x-none" altLang="en-US" sz="2000" b="1">
                    <a:latin typeface="Arial Bold" panose="020B0604020202090204" charset="0"/>
                    <a:cs typeface="Arial Bold" panose="020B0604020202090204" charset="0"/>
                  </a:rPr>
                  <a:t>.</a:t>
                </a: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marL="342900" indent="-342900">
                  <a:buFont typeface="Arial" panose="020B0604020202090204" pitchFamily="34" charset="0"/>
                  <a:buChar char="•"/>
                </a:pPr>
                <a:r>
                  <a:rPr lang="en-US" altLang="zh-CN" sz="2000" b="1">
                    <a:solidFill>
                      <a:srgbClr val="FF0000"/>
                    </a:solidFill>
                    <a:latin typeface="Arial Bold" panose="020B0604020202090204" charset="0"/>
                    <a:cs typeface="Arial Bold" panose="020B0604020202090204" charset="0"/>
                  </a:rPr>
                  <a:t>High Evaluation Cost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: Objective function evaluation (Full Evaluation) is </a:t>
                </a:r>
                <a:r>
                  <a:rPr lang="en-US" altLang="zh-CN" sz="2000" b="1">
                    <a:latin typeface="Arial Bold" panose="020B0604020202090204" charset="0"/>
                    <a:cs typeface="Arial Bold" panose="020B0604020202090204" charset="0"/>
                  </a:rPr>
                  <a:t>costly, time-consuming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, </a:t>
                </a:r>
                <a:r>
                  <a:rPr lang="en-US" altLang="zh-CN" sz="2000" b="1">
                    <a:latin typeface="Arial Bold" panose="020B0604020202090204" charset="0"/>
                    <a:cs typeface="Arial Bold" panose="020B0604020202090204" charset="0"/>
                  </a:rPr>
                  <a:t>non-convex, and non-differentiable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 (precluding gradient-based methods)</a:t>
                </a: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marL="342900" indent="-342900">
                  <a:buFont typeface="Arial" panose="020B0604020202090204" pitchFamily="34" charset="0"/>
                  <a:buChar char="•"/>
                </a:pP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marL="342900" indent="-342900">
                  <a:buFont typeface="Arial" panose="020B0604020202090204" pitchFamily="34" charset="0"/>
                  <a:buChar char="•"/>
                </a:pPr>
                <a:r>
                  <a:rPr lang="en-US" altLang="zh-CN" sz="2000" b="1">
                    <a:solidFill>
                      <a:srgbClr val="FF0000"/>
                    </a:solidFill>
                    <a:latin typeface="Arial Bold" panose="020B0604020202090204" charset="0"/>
                    <a:cs typeface="Arial Bold" panose="020B0604020202090204" charset="0"/>
                  </a:rPr>
                  <a:t>Discreteness &amp; Constraints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: Component selection is binary/discrete, with predefined </a:t>
                </a:r>
                <a:r>
                  <a:rPr lang="en-US" altLang="zh-CN" sz="2000" b="1">
                    <a:latin typeface="Arial Bold" panose="020B0604020202090204" charset="0"/>
                    <a:cs typeface="Arial Bold" panose="020B0604020202090204" charset="0"/>
                  </a:rPr>
                  <a:t>conflict constraints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, requiring methods that support </a:t>
                </a:r>
                <a:r>
                  <a:rPr lang="en-US" altLang="zh-CN" sz="2000" b="1">
                    <a:latin typeface="Arial Bold" panose="020B0604020202090204" charset="0"/>
                    <a:cs typeface="Arial Bold" panose="020B0604020202090204" charset="0"/>
                  </a:rPr>
                  <a:t>step-wise state construction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 and </a:t>
                </a:r>
                <a:r>
                  <a:rPr lang="en-US" altLang="zh-CN" sz="2000" b="1">
                    <a:latin typeface="Arial Bold" panose="020B0604020202090204" charset="0"/>
                    <a:cs typeface="Arial Bold" panose="020B0604020202090204" charset="0"/>
                  </a:rPr>
                  <a:t>validity checks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.</a:t>
                </a: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</p:txBody>
          </p:sp>
        </mc:Choice>
        <mc:Fallback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525" y="1145540"/>
                <a:ext cx="11031855" cy="513905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5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34804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200" b="1">
                <a:latin typeface="Arial Bold" panose="020B0604020202090204" charset="0"/>
                <a:cs typeface="Arial Bold" panose="020B0604020202090204" charset="0"/>
                <a:sym typeface="+mn-ea"/>
              </a:rPr>
              <a:t>Design Rationale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/>
              <p:cNvSpPr txBox="1"/>
              <p:nvPr/>
            </p:nvSpPr>
            <p:spPr>
              <a:xfrm>
                <a:off x="644525" y="1145540"/>
                <a:ext cx="11031855" cy="40309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x-none" altLang="en-US" sz="2400">
                    <a:latin typeface="Arial Regular" panose="020B0604020202090204" charset="0"/>
                    <a:cs typeface="Arial Regular" panose="020B0604020202090204" charset="0"/>
                  </a:rPr>
                  <a:t>Why </a:t>
                </a:r>
                <a:r>
                  <a:rPr lang="en-US" altLang="zh-CN" sz="2400">
                    <a:latin typeface="Arial Regular" panose="020B0604020202090204" charset="0"/>
                    <a:cs typeface="Arial Regular" panose="020B0604020202090204" charset="0"/>
                  </a:rPr>
                  <a:t>heuristic </a:t>
                </a:r>
                <a:r>
                  <a:rPr lang="x-none" altLang="en-US" sz="2400">
                    <a:latin typeface="Arial Regular" panose="020B0604020202090204" charset="0"/>
                    <a:cs typeface="Arial Regular" panose="020B0604020202090204" charset="0"/>
                  </a:rPr>
                  <a:t>solution?</a:t>
                </a:r>
                <a:endParaRPr lang="x-none" altLang="en-US" sz="24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endParaRPr lang="x-none" altLang="en-US" sz="24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r>
                  <a:rPr lang="en-US" altLang="zh-CN" sz="2400" b="1">
                    <a:solidFill>
                      <a:srgbClr val="FF0000"/>
                    </a:solidFill>
                    <a:latin typeface="Arial Bold" panose="020B0604020202090204" charset="0"/>
                    <a:cs typeface="Arial Bold" panose="020B0604020202090204" charset="0"/>
                  </a:rPr>
                  <a:t>Justification for Metaheuristic Search</a:t>
                </a:r>
                <a:endParaRPr lang="en-US" altLang="zh-CN" sz="2400" b="1">
                  <a:solidFill>
                    <a:srgbClr val="FF0000"/>
                  </a:solidFill>
                  <a:latin typeface="Arial Bold" panose="020B0604020202090204" charset="0"/>
                  <a:cs typeface="Arial Bold" panose="020B0604020202090204" charset="0"/>
                </a:endParaRPr>
              </a:p>
              <a:p>
                <a:endParaRPr lang="en-US" altLang="zh-CN" sz="2400">
                  <a:solidFill>
                    <a:srgbClr val="FF0000"/>
                  </a:solidFill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marL="342900" indent="-342900">
                  <a:buFont typeface="Arial" panose="020B0604020202090204" pitchFamily="34" charset="0"/>
                  <a:buChar char="•"/>
                </a:pPr>
                <a:r>
                  <a:rPr lang="en-US" altLang="zh-CN" sz="2000" b="1">
                    <a:solidFill>
                      <a:schemeClr val="tx1"/>
                    </a:solidFill>
                    <a:latin typeface="Arial Bold" panose="020B0604020202090204" charset="0"/>
                    <a:cs typeface="Arial Bold" panose="020B0604020202090204" charset="0"/>
                  </a:rPr>
                  <a:t>Monte Carlo Tree Search 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(MCTS): Strategically balances exploration (new sets) and exploitation (high-performers)</a:t>
                </a:r>
                <a:r>
                  <a:rPr lang="x-none" altLang="en-US" sz="2000">
                    <a:latin typeface="Arial Regular" panose="020B0604020202090204" charset="0"/>
                    <a:cs typeface="Arial Regular" panose="020B0604020202090204" charset="0"/>
                  </a:rPr>
                  <a:t> using </a:t>
                </a:r>
                <a:r>
                  <a:rPr lang="x-none" altLang="en-US" sz="2000" b="1">
                    <a:latin typeface="Arial Bold" panose="020B0604020202090204" charset="0"/>
                    <a:cs typeface="Arial Bold" panose="020B0604020202090204" charset="0"/>
                  </a:rPr>
                  <a:t>upper bound score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, ensuring costly Full Evaluations are allocated to the </a:t>
                </a:r>
                <a:r>
                  <a:rPr lang="en-US" altLang="zh-CN" sz="2000">
                    <a:solidFill>
                      <a:srgbClr val="FF0000"/>
                    </a:solidFill>
                    <a:latin typeface="Arial Regular" panose="020B0604020202090204" charset="0"/>
                    <a:cs typeface="Arial Regular" panose="020B0604020202090204" charset="0"/>
                  </a:rPr>
                  <a:t>most promising states</a:t>
                </a: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marL="342900" indent="-342900">
                  <a:buFont typeface="Arial" panose="020B0604020202090204" pitchFamily="34" charset="0"/>
                  <a:buChar char="•"/>
                </a:pPr>
                <a:r>
                  <a:rPr lang="en-US" altLang="zh-CN" sz="2000" b="1">
                    <a:solidFill>
                      <a:schemeClr val="tx1"/>
                    </a:solidFill>
                    <a:latin typeface="Arial Bold" panose="020B0604020202090204" charset="0"/>
                    <a:cs typeface="Arial Bold" panose="020B0604020202090204" charset="0"/>
                  </a:rPr>
                  <a:t>Beam Search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: Offers a faster,</a:t>
                </a:r>
                <a:r>
                  <a:rPr lang="en-US" altLang="zh-CN" sz="2000">
                    <a:solidFill>
                      <a:srgbClr val="FF0000"/>
                    </a:solidFill>
                    <a:latin typeface="Arial Regular" panose="020B0604020202090204" charset="0"/>
                    <a:cs typeface="Arial Regular" panose="020B0604020202090204" charset="0"/>
                  </a:rPr>
                  <a:t> greedy complement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 for rapid convergence to local optimums by retaining only the top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x-none" sz="2000">
                        <a:latin typeface="DejaVu Math TeX Gyre" panose="02000503000000000000" charset="0"/>
                        <a:cs typeface="DejaVu Math TeX Gyre" panose="02000503000000000000" charset="0"/>
                      </a:rPr>
                      <m:t>k</m:t>
                    </m:r>
                  </m:oMath>
                </a14:m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 states at each step</a:t>
                </a: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indent="0">
                  <a:buFont typeface="Arial" panose="020B0604020202090204" pitchFamily="34" charset="0"/>
                  <a:buNone/>
                </a:pP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</p:txBody>
          </p:sp>
        </mc:Choice>
        <mc:Fallback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525" y="1145540"/>
                <a:ext cx="11031855" cy="403098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文本框 1"/>
          <p:cNvSpPr txBox="1"/>
          <p:nvPr/>
        </p:nvSpPr>
        <p:spPr>
          <a:xfrm>
            <a:off x="644525" y="5176520"/>
            <a:ext cx="10614025" cy="70675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t">
            <a:spAutoFit/>
          </a:bodyPr>
          <a:p>
            <a:pPr indent="0">
              <a:buFont typeface="Arial" panose="020B0604020202090204" pitchFamily="34" charset="0"/>
              <a:buNone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  <a:sym typeface="+mn-ea"/>
              </a:rPr>
              <a:t>Key Feature: Learning-to-Optimize (L2O): Incorporates a lightweight Heuristic Evaluation (predictive assessment) to guide the search.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44507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ToT Prompt Optimizer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alphaModFix amt="5000"/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b="39310"/>
          <a:stretch>
            <a:fillRect/>
          </a:stretch>
        </p:blipFill>
        <p:spPr>
          <a:xfrm>
            <a:off x="6719570" y="4159250"/>
            <a:ext cx="3940175" cy="2574925"/>
          </a:xfrm>
          <a:prstGeom prst="rect">
            <a:avLst/>
          </a:prstGeom>
        </p:spPr>
      </p:pic>
      <p:pic>
        <p:nvPicPr>
          <p:cNvPr id="3" name="图片 2" descr="ChatGPT Image 2025年12月9日 01_24_19"/>
          <p:cNvPicPr>
            <a:picLocks noChangeAspect="1"/>
          </p:cNvPicPr>
          <p:nvPr/>
        </p:nvPicPr>
        <p:blipFill>
          <a:blip r:embed="rId5"/>
          <a:srcRect b="20120"/>
          <a:stretch>
            <a:fillRect/>
          </a:stretch>
        </p:blipFill>
        <p:spPr>
          <a:xfrm>
            <a:off x="3853180" y="1556385"/>
            <a:ext cx="3940810" cy="4721860"/>
          </a:xfrm>
          <a:prstGeom prst="rect">
            <a:avLst/>
          </a:prstGeom>
        </p:spPr>
      </p:pic>
      <p:sp>
        <p:nvSpPr>
          <p:cNvPr id="10" name="任意多边形 9"/>
          <p:cNvSpPr/>
          <p:nvPr/>
        </p:nvSpPr>
        <p:spPr>
          <a:xfrm>
            <a:off x="6925945" y="4159250"/>
            <a:ext cx="470535" cy="969645"/>
          </a:xfrm>
          <a:custGeom>
            <a:avLst/>
            <a:gdLst>
              <a:gd name="connisteX0" fmla="*/ 0 w 470762"/>
              <a:gd name="connsiteY0" fmla="*/ 1563 h 969669"/>
              <a:gd name="connisteX1" fmla="*/ 66675 w 470762"/>
              <a:gd name="connsiteY1" fmla="*/ 1563 h 969669"/>
              <a:gd name="connisteX2" fmla="*/ 149860 w 470762"/>
              <a:gd name="connsiteY2" fmla="*/ 18073 h 969669"/>
              <a:gd name="connisteX3" fmla="*/ 215900 w 470762"/>
              <a:gd name="connsiteY3" fmla="*/ 51093 h 969669"/>
              <a:gd name="connisteX4" fmla="*/ 266065 w 470762"/>
              <a:gd name="connsiteY4" fmla="*/ 117768 h 969669"/>
              <a:gd name="connisteX5" fmla="*/ 315595 w 470762"/>
              <a:gd name="connsiteY5" fmla="*/ 200953 h 969669"/>
              <a:gd name="connisteX6" fmla="*/ 348615 w 470762"/>
              <a:gd name="connsiteY6" fmla="*/ 266993 h 969669"/>
              <a:gd name="connisteX7" fmla="*/ 398780 w 470762"/>
              <a:gd name="connsiteY7" fmla="*/ 366688 h 969669"/>
              <a:gd name="connisteX8" fmla="*/ 415290 w 470762"/>
              <a:gd name="connsiteY8" fmla="*/ 449873 h 969669"/>
              <a:gd name="connisteX9" fmla="*/ 448310 w 470762"/>
              <a:gd name="connsiteY9" fmla="*/ 516548 h 969669"/>
              <a:gd name="connisteX10" fmla="*/ 448310 w 470762"/>
              <a:gd name="connsiteY10" fmla="*/ 599733 h 969669"/>
              <a:gd name="connisteX11" fmla="*/ 465455 w 470762"/>
              <a:gd name="connsiteY11" fmla="*/ 665773 h 969669"/>
              <a:gd name="connisteX12" fmla="*/ 465455 w 470762"/>
              <a:gd name="connsiteY12" fmla="*/ 748958 h 969669"/>
              <a:gd name="connisteX13" fmla="*/ 415290 w 470762"/>
              <a:gd name="connsiteY13" fmla="*/ 815633 h 969669"/>
              <a:gd name="connisteX14" fmla="*/ 348615 w 470762"/>
              <a:gd name="connsiteY14" fmla="*/ 865163 h 969669"/>
              <a:gd name="connisteX15" fmla="*/ 266065 w 470762"/>
              <a:gd name="connsiteY15" fmla="*/ 915328 h 969669"/>
              <a:gd name="connisteX16" fmla="*/ 199390 w 470762"/>
              <a:gd name="connsiteY16" fmla="*/ 964858 h 969669"/>
              <a:gd name="connisteX17" fmla="*/ 116205 w 470762"/>
              <a:gd name="connsiteY17" fmla="*/ 964858 h 96966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470762" h="969669">
                <a:moveTo>
                  <a:pt x="0" y="1563"/>
                </a:moveTo>
                <a:cubicBezTo>
                  <a:pt x="11430" y="928"/>
                  <a:pt x="36830" y="-1612"/>
                  <a:pt x="66675" y="1563"/>
                </a:cubicBezTo>
                <a:cubicBezTo>
                  <a:pt x="96520" y="4738"/>
                  <a:pt x="120015" y="7913"/>
                  <a:pt x="149860" y="18073"/>
                </a:cubicBezTo>
                <a:cubicBezTo>
                  <a:pt x="179705" y="28233"/>
                  <a:pt x="192405" y="31408"/>
                  <a:pt x="215900" y="51093"/>
                </a:cubicBezTo>
                <a:cubicBezTo>
                  <a:pt x="239395" y="70778"/>
                  <a:pt x="246380" y="87923"/>
                  <a:pt x="266065" y="117768"/>
                </a:cubicBezTo>
                <a:cubicBezTo>
                  <a:pt x="285750" y="147613"/>
                  <a:pt x="299085" y="171108"/>
                  <a:pt x="315595" y="200953"/>
                </a:cubicBezTo>
                <a:cubicBezTo>
                  <a:pt x="332105" y="230798"/>
                  <a:pt x="332105" y="233973"/>
                  <a:pt x="348615" y="266993"/>
                </a:cubicBezTo>
                <a:cubicBezTo>
                  <a:pt x="365125" y="300013"/>
                  <a:pt x="385445" y="329858"/>
                  <a:pt x="398780" y="366688"/>
                </a:cubicBezTo>
                <a:cubicBezTo>
                  <a:pt x="412115" y="403518"/>
                  <a:pt x="405130" y="420028"/>
                  <a:pt x="415290" y="449873"/>
                </a:cubicBezTo>
                <a:cubicBezTo>
                  <a:pt x="425450" y="479718"/>
                  <a:pt x="441960" y="486703"/>
                  <a:pt x="448310" y="516548"/>
                </a:cubicBezTo>
                <a:cubicBezTo>
                  <a:pt x="454660" y="546393"/>
                  <a:pt x="445135" y="569888"/>
                  <a:pt x="448310" y="599733"/>
                </a:cubicBezTo>
                <a:cubicBezTo>
                  <a:pt x="451485" y="629578"/>
                  <a:pt x="462280" y="635928"/>
                  <a:pt x="465455" y="665773"/>
                </a:cubicBezTo>
                <a:cubicBezTo>
                  <a:pt x="468630" y="695618"/>
                  <a:pt x="475615" y="719113"/>
                  <a:pt x="465455" y="748958"/>
                </a:cubicBezTo>
                <a:cubicBezTo>
                  <a:pt x="455295" y="778803"/>
                  <a:pt x="438785" y="792138"/>
                  <a:pt x="415290" y="815633"/>
                </a:cubicBezTo>
                <a:cubicBezTo>
                  <a:pt x="391795" y="839128"/>
                  <a:pt x="378460" y="845478"/>
                  <a:pt x="348615" y="865163"/>
                </a:cubicBezTo>
                <a:cubicBezTo>
                  <a:pt x="318770" y="884848"/>
                  <a:pt x="295910" y="895643"/>
                  <a:pt x="266065" y="915328"/>
                </a:cubicBezTo>
                <a:cubicBezTo>
                  <a:pt x="236220" y="935013"/>
                  <a:pt x="229235" y="954698"/>
                  <a:pt x="199390" y="964858"/>
                </a:cubicBezTo>
                <a:cubicBezTo>
                  <a:pt x="169545" y="975018"/>
                  <a:pt x="131445" y="966128"/>
                  <a:pt x="116205" y="964858"/>
                </a:cubicBezTo>
              </a:path>
            </a:pathLst>
          </a:cu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prstDash val="sysDash"/>
            <a:headEnd type="none"/>
            <a:tailEnd type="triangle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rot="11700000">
            <a:off x="4234180" y="4114800"/>
            <a:ext cx="470535" cy="969645"/>
          </a:xfrm>
          <a:custGeom>
            <a:avLst/>
            <a:gdLst>
              <a:gd name="connisteX0" fmla="*/ 0 w 470762"/>
              <a:gd name="connsiteY0" fmla="*/ 1563 h 969669"/>
              <a:gd name="connisteX1" fmla="*/ 66675 w 470762"/>
              <a:gd name="connsiteY1" fmla="*/ 1563 h 969669"/>
              <a:gd name="connisteX2" fmla="*/ 149860 w 470762"/>
              <a:gd name="connsiteY2" fmla="*/ 18073 h 969669"/>
              <a:gd name="connisteX3" fmla="*/ 215900 w 470762"/>
              <a:gd name="connsiteY3" fmla="*/ 51093 h 969669"/>
              <a:gd name="connisteX4" fmla="*/ 266065 w 470762"/>
              <a:gd name="connsiteY4" fmla="*/ 117768 h 969669"/>
              <a:gd name="connisteX5" fmla="*/ 315595 w 470762"/>
              <a:gd name="connsiteY5" fmla="*/ 200953 h 969669"/>
              <a:gd name="connisteX6" fmla="*/ 348615 w 470762"/>
              <a:gd name="connsiteY6" fmla="*/ 266993 h 969669"/>
              <a:gd name="connisteX7" fmla="*/ 398780 w 470762"/>
              <a:gd name="connsiteY7" fmla="*/ 366688 h 969669"/>
              <a:gd name="connisteX8" fmla="*/ 415290 w 470762"/>
              <a:gd name="connsiteY8" fmla="*/ 449873 h 969669"/>
              <a:gd name="connisteX9" fmla="*/ 448310 w 470762"/>
              <a:gd name="connsiteY9" fmla="*/ 516548 h 969669"/>
              <a:gd name="connisteX10" fmla="*/ 448310 w 470762"/>
              <a:gd name="connsiteY10" fmla="*/ 599733 h 969669"/>
              <a:gd name="connisteX11" fmla="*/ 465455 w 470762"/>
              <a:gd name="connsiteY11" fmla="*/ 665773 h 969669"/>
              <a:gd name="connisteX12" fmla="*/ 465455 w 470762"/>
              <a:gd name="connsiteY12" fmla="*/ 748958 h 969669"/>
              <a:gd name="connisteX13" fmla="*/ 415290 w 470762"/>
              <a:gd name="connsiteY13" fmla="*/ 815633 h 969669"/>
              <a:gd name="connisteX14" fmla="*/ 348615 w 470762"/>
              <a:gd name="connsiteY14" fmla="*/ 865163 h 969669"/>
              <a:gd name="connisteX15" fmla="*/ 266065 w 470762"/>
              <a:gd name="connsiteY15" fmla="*/ 915328 h 969669"/>
              <a:gd name="connisteX16" fmla="*/ 199390 w 470762"/>
              <a:gd name="connsiteY16" fmla="*/ 964858 h 969669"/>
              <a:gd name="connisteX17" fmla="*/ 116205 w 470762"/>
              <a:gd name="connsiteY17" fmla="*/ 964858 h 96966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470762" h="969669">
                <a:moveTo>
                  <a:pt x="0" y="1563"/>
                </a:moveTo>
                <a:cubicBezTo>
                  <a:pt x="11430" y="928"/>
                  <a:pt x="36830" y="-1612"/>
                  <a:pt x="66675" y="1563"/>
                </a:cubicBezTo>
                <a:cubicBezTo>
                  <a:pt x="96520" y="4738"/>
                  <a:pt x="120015" y="7913"/>
                  <a:pt x="149860" y="18073"/>
                </a:cubicBezTo>
                <a:cubicBezTo>
                  <a:pt x="179705" y="28233"/>
                  <a:pt x="192405" y="31408"/>
                  <a:pt x="215900" y="51093"/>
                </a:cubicBezTo>
                <a:cubicBezTo>
                  <a:pt x="239395" y="70778"/>
                  <a:pt x="246380" y="87923"/>
                  <a:pt x="266065" y="117768"/>
                </a:cubicBezTo>
                <a:cubicBezTo>
                  <a:pt x="285750" y="147613"/>
                  <a:pt x="299085" y="171108"/>
                  <a:pt x="315595" y="200953"/>
                </a:cubicBezTo>
                <a:cubicBezTo>
                  <a:pt x="332105" y="230798"/>
                  <a:pt x="332105" y="233973"/>
                  <a:pt x="348615" y="266993"/>
                </a:cubicBezTo>
                <a:cubicBezTo>
                  <a:pt x="365125" y="300013"/>
                  <a:pt x="385445" y="329858"/>
                  <a:pt x="398780" y="366688"/>
                </a:cubicBezTo>
                <a:cubicBezTo>
                  <a:pt x="412115" y="403518"/>
                  <a:pt x="405130" y="420028"/>
                  <a:pt x="415290" y="449873"/>
                </a:cubicBezTo>
                <a:cubicBezTo>
                  <a:pt x="425450" y="479718"/>
                  <a:pt x="441960" y="486703"/>
                  <a:pt x="448310" y="516548"/>
                </a:cubicBezTo>
                <a:cubicBezTo>
                  <a:pt x="454660" y="546393"/>
                  <a:pt x="445135" y="569888"/>
                  <a:pt x="448310" y="599733"/>
                </a:cubicBezTo>
                <a:cubicBezTo>
                  <a:pt x="451485" y="629578"/>
                  <a:pt x="462280" y="635928"/>
                  <a:pt x="465455" y="665773"/>
                </a:cubicBezTo>
                <a:cubicBezTo>
                  <a:pt x="468630" y="695618"/>
                  <a:pt x="475615" y="719113"/>
                  <a:pt x="465455" y="748958"/>
                </a:cubicBezTo>
                <a:cubicBezTo>
                  <a:pt x="455295" y="778803"/>
                  <a:pt x="438785" y="792138"/>
                  <a:pt x="415290" y="815633"/>
                </a:cubicBezTo>
                <a:cubicBezTo>
                  <a:pt x="391795" y="839128"/>
                  <a:pt x="378460" y="845478"/>
                  <a:pt x="348615" y="865163"/>
                </a:cubicBezTo>
                <a:cubicBezTo>
                  <a:pt x="318770" y="884848"/>
                  <a:pt x="295910" y="895643"/>
                  <a:pt x="266065" y="915328"/>
                </a:cubicBezTo>
                <a:cubicBezTo>
                  <a:pt x="236220" y="935013"/>
                  <a:pt x="229235" y="954698"/>
                  <a:pt x="199390" y="964858"/>
                </a:cubicBezTo>
                <a:cubicBezTo>
                  <a:pt x="169545" y="975018"/>
                  <a:pt x="131445" y="966128"/>
                  <a:pt x="116205" y="964858"/>
                </a:cubicBezTo>
              </a:path>
            </a:pathLst>
          </a:cu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prstDash val="sysDash"/>
            <a:headEnd type="none"/>
            <a:tailEnd type="triangle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653790" y="3617595"/>
            <a:ext cx="4468495" cy="201104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advTm="18803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44507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ToT Prompt Optimizer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28015" y="1589405"/>
            <a:ext cx="11295380" cy="34353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defRPr sz="2400">
                <a:solidFill>
                  <a:srgbClr val="FFFFFF"/>
                </a:solidFill>
              </a:defRPr>
            </a:pPr>
            <a:r>
              <a:rPr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Core Structure and State Representation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 typeface="Wingdings" panose="05000000000000000000" charset="0"/>
              <a:buChar char=""/>
              <a:defRPr sz="2400">
                <a:solidFill>
                  <a:srgbClr val="FFFFFF"/>
                </a:solidFill>
              </a:defRPr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State: A valid set of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Prompt components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.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Font typeface="Wingdings" panose="05000000000000000000" charset="0"/>
              <a:buChar char=""/>
              <a:defRPr sz="2400">
                <a:solidFill>
                  <a:srgbClr val="FFFFFF"/>
                </a:solidFill>
              </a:defRPr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Node: A position within the search tree,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storing a state S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 and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search statistics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.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alphaModFix amt="5000"/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b="39310"/>
          <a:stretch>
            <a:fillRect/>
          </a:stretch>
        </p:blipFill>
        <p:spPr>
          <a:xfrm>
            <a:off x="6719570" y="4159250"/>
            <a:ext cx="3940175" cy="257492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7900" y="3327400"/>
            <a:ext cx="3771900" cy="2954020"/>
          </a:xfrm>
          <a:prstGeom prst="rect">
            <a:avLst/>
          </a:prstGeom>
        </p:spPr>
      </p:pic>
    </p:spTree>
  </p:cSld>
  <p:clrMapOvr>
    <a:masterClrMapping/>
  </p:clrMapOvr>
  <p:transition advTm="18803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16255" y="4369435"/>
            <a:ext cx="3321685" cy="929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3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CATA</a:t>
            </a:r>
            <a:r>
              <a:rPr kumimoji="0" lang="en-US" altLang="zh-CN" sz="3600" b="0" i="0" u="none" strike="noStrike" kern="1200" cap="none" spc="3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LOGUE</a:t>
            </a:r>
            <a:endParaRPr kumimoji="0" lang="en-US" altLang="zh-CN" sz="3600" b="0" i="0" u="none" strike="noStrike" kern="1200" cap="none" spc="30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1600" spc="600" dirty="0">
                <a:gradFill>
                  <a:gsLst>
                    <a:gs pos="0">
                      <a:srgbClr val="004A63"/>
                    </a:gs>
                    <a:gs pos="100000">
                      <a:srgbClr val="008FB2"/>
                    </a:gs>
                  </a:gsLst>
                  <a:lin ang="0" scaled="0"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CATALOGUE</a:t>
            </a:r>
            <a:endParaRPr lang="en-US" altLang="zh-CN" sz="1600" spc="600" dirty="0">
              <a:gradFill>
                <a:gsLst>
                  <a:gs pos="0">
                    <a:srgbClr val="004A63"/>
                  </a:gs>
                  <a:gs pos="100000">
                    <a:srgbClr val="008FB2"/>
                  </a:gs>
                </a:gsLst>
                <a:lin ang="0" scaled="0"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093384" y="1863038"/>
            <a:ext cx="2404745" cy="1906905"/>
            <a:chOff x="3481010" y="1534695"/>
            <a:chExt cx="2404745" cy="1906905"/>
          </a:xfrm>
        </p:grpSpPr>
        <p:sp>
          <p:nvSpPr>
            <p:cNvPr id="6" name="文本框 5"/>
            <p:cNvSpPr txBox="1"/>
            <p:nvPr/>
          </p:nvSpPr>
          <p:spPr>
            <a:xfrm>
              <a:off x="3481010" y="1534695"/>
              <a:ext cx="2084903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4800" i="1" dirty="0">
                  <a:gradFill>
                    <a:gsLst>
                      <a:gs pos="100000">
                        <a:srgbClr val="0090B2"/>
                      </a:gs>
                      <a:gs pos="3000">
                        <a:srgbClr val="004A63"/>
                      </a:gs>
                    </a:gsLst>
                    <a:lin ang="0" scaled="0"/>
                  </a:gra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01</a:t>
              </a:r>
              <a:r>
                <a:rPr kumimoji="0" lang="en-US" altLang="zh-CN" sz="4800" b="0" i="0" u="none" strike="noStrike" kern="1200" cap="none" spc="0" normalizeH="0" baseline="0" noProof="0" dirty="0">
                  <a:ln>
                    <a:noFill/>
                  </a:ln>
                  <a:solidFill>
                    <a:srgbClr val="ED6D00"/>
                  </a:solidFill>
                  <a:effectLst/>
                  <a:uLnTx/>
                  <a:uFillTx/>
                  <a:latin typeface="Akrobat Black" panose="00000A00000000000000" pitchFamily="50" charset="0"/>
                  <a:ea typeface="等线" panose="02010600030101010101" pitchFamily="2" charset="-122"/>
                  <a:cs typeface="+mn-cs"/>
                </a:rPr>
                <a:t> </a:t>
              </a:r>
              <a:endPara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ED6D00"/>
                </a:solidFill>
                <a:effectLst/>
                <a:uLnTx/>
                <a:uFillTx/>
                <a:latin typeface="Akrobat Black" panose="00000A00000000000000" pitchFamily="50" charset="0"/>
                <a:ea typeface="等线" panose="02010600030101010101" pitchFamily="2" charset="-122"/>
                <a:cs typeface="+mn-cs"/>
              </a:endParaRPr>
            </a:p>
            <a:p>
              <a:pPr marL="0"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 Regular" panose="020B0604020202090204" charset="0"/>
                  <a:ea typeface="思源黑体 CN Heavy" panose="020B0A00000000000000" pitchFamily="34" charset="-122"/>
                  <a:cs typeface="Arial Regular" panose="020B0604020202090204" charset="0"/>
                </a:rPr>
                <a:t>Introduction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 Regular" panose="020B0604020202090204" charset="0"/>
                <a:ea typeface="思源黑体 CN Heavy" panose="020B0A00000000000000" pitchFamily="34" charset="-122"/>
                <a:cs typeface="Arial Regular" panose="020B060402020209020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481010" y="2734845"/>
              <a:ext cx="240474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25000"/>
                    </a:schemeClr>
                  </a:solidFill>
                  <a:effectLst/>
                  <a:uLnTx/>
                  <a:uFillTx/>
                  <a:latin typeface="Arial Regular" panose="020B0604020202090204" charset="0"/>
                  <a:ea typeface="思源黑体 CN Bold" panose="020B0800000000000000" pitchFamily="34" charset="-122"/>
                  <a:cs typeface="Arial Regular" panose="020B0604020202090204" charset="0"/>
                </a:rPr>
                <a:t>A brief introduction to this problem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Arial Regular" panose="020B0604020202090204" charset="0"/>
                <a:ea typeface="思源黑体 CN Bold" panose="020B0800000000000000" pitchFamily="34" charset="-122"/>
                <a:cs typeface="Arial Regular" panose="020B0604020202090204" charset="0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6325870" y="4010660"/>
            <a:ext cx="219519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800" i="1" dirty="0"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02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ED6D00"/>
                </a:solidFill>
                <a:effectLst/>
                <a:uLnTx/>
                <a:uFillTx/>
                <a:latin typeface="Akrobat Black" panose="00000A00000000000000" pitchFamily="50" charset="0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ED6D00"/>
              </a:solidFill>
              <a:effectLst/>
              <a:uLnTx/>
              <a:uFillTx/>
              <a:latin typeface="Akrobat Black" panose="00000A00000000000000" pitchFamily="50" charset="0"/>
              <a:ea typeface="等线" panose="02010600030101010101" pitchFamily="2" charset="-122"/>
              <a:cs typeface="+mn-cs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 Regular" panose="020B0604020202090204" charset="0"/>
                <a:ea typeface="思源黑体 CN Heavy" panose="020B0A00000000000000" pitchFamily="34" charset="-122"/>
                <a:cs typeface="Arial Regular" panose="020B0604020202090204" charset="0"/>
                <a:sym typeface="+mn-lt"/>
              </a:rPr>
              <a:t>Formulization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 Regular" panose="020B0604020202090204" charset="0"/>
              <a:ea typeface="思源黑体 CN Heavy" panose="020B0A00000000000000" pitchFamily="34" charset="-122"/>
              <a:cs typeface="Arial Regular" panose="020B0604020202090204" charset="0"/>
              <a:sym typeface="+mn-lt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90204" pitchFamily="34" charset="0"/>
                <a:ea typeface="思源黑体 CN Heavy" panose="020B0A00000000000000" pitchFamily="34" charset="-122"/>
                <a:cs typeface="Arial" panose="020B0604020202090204" pitchFamily="34" charset="0"/>
                <a:sym typeface="+mn-lt"/>
              </a:rPr>
              <a:t>- Math Modeling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90204" pitchFamily="34" charset="0"/>
              <a:ea typeface="思源黑体 CN Heavy" panose="020B0A00000000000000" pitchFamily="34" charset="-122"/>
              <a:cs typeface="Arial" panose="020B0604020202090204" pitchFamily="34" charset="0"/>
              <a:sym typeface="+mn-lt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90204" pitchFamily="34" charset="0"/>
                <a:ea typeface="思源黑体 CN Heavy" panose="020B0A00000000000000" pitchFamily="34" charset="-122"/>
                <a:cs typeface="Arial" panose="020B0604020202090204" pitchFamily="34" charset="0"/>
                <a:sym typeface="+mn-lt"/>
              </a:rPr>
              <a:t>- Complexity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90204" pitchFamily="34" charset="0"/>
              <a:ea typeface="思源黑体 CN Heavy" panose="020B0A00000000000000" pitchFamily="34" charset="-122"/>
              <a:cs typeface="Arial" panose="020B0604020202090204" pitchFamily="34" charset="0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070215" y="1863090"/>
            <a:ext cx="2935605" cy="19380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800" i="1" dirty="0"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03</a:t>
            </a: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srgbClr val="ED6D00"/>
                </a:solidFill>
                <a:effectLst/>
                <a:uLnTx/>
                <a:uFillTx/>
                <a:latin typeface="Akrobat Black" panose="00000A00000000000000" pitchFamily="50" charset="0"/>
                <a:ea typeface="等线" panose="02010600030101010101" pitchFamily="2" charset="-122"/>
                <a:cs typeface="+mn-cs"/>
              </a:rPr>
              <a:t> 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ED6D00"/>
              </a:solidFill>
              <a:effectLst/>
              <a:uLnTx/>
              <a:uFillTx/>
              <a:latin typeface="Akrobat Black" panose="00000A00000000000000" pitchFamily="50" charset="0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>
                <a:ln>
                  <a:noFill/>
                </a:ln>
                <a:effectLst/>
                <a:uLnTx/>
                <a:uFillTx/>
                <a:latin typeface="Arial Regular" panose="020B0604020202090204" charset="0"/>
                <a:ea typeface="思源黑体 CN Heavy" panose="020B0A00000000000000" pitchFamily="34" charset="-122"/>
                <a:cs typeface="Arial Regular" panose="020B0604020202090204" charset="0"/>
                <a:sym typeface="+mn-ea"/>
              </a:rPr>
              <a:t>Method Design</a:t>
            </a:r>
            <a:endParaRPr lang="en-US" altLang="zh-CN" sz="2400" b="1" noProof="0" dirty="0">
              <a:ln>
                <a:noFill/>
              </a:ln>
              <a:effectLst/>
              <a:uLnTx/>
              <a:uFillTx/>
              <a:latin typeface="Arial Regular" panose="020B0604020202090204" charset="0"/>
              <a:ea typeface="思源黑体 CN Heavy" panose="020B0A00000000000000" pitchFamily="34" charset="-122"/>
              <a:cs typeface="Arial Regular" panose="020B060402020209020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Arial Regular" panose="020B0604020202090204" charset="0"/>
                <a:ea typeface="思源黑体 CN Bold" panose="020B0800000000000000" pitchFamily="34" charset="-122"/>
                <a:cs typeface="Arial Regular" panose="020B0604020202090204" charset="0"/>
                <a:sym typeface="+mn-lt"/>
              </a:rPr>
              <a:t>- Desigin Rationals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Arial Regular" panose="020B0604020202090204" charset="0"/>
              <a:ea typeface="思源黑体 CN Bold" panose="020B0800000000000000" pitchFamily="34" charset="-122"/>
              <a:cs typeface="Arial Regular" panose="020B0604020202090204" charset="0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Arial Regular" panose="020B0604020202090204" charset="0"/>
                <a:ea typeface="思源黑体 CN Bold" panose="020B0800000000000000" pitchFamily="34" charset="-122"/>
                <a:cs typeface="Arial Regular" panose="020B0604020202090204" charset="0"/>
                <a:sym typeface="+mn-lt"/>
              </a:rPr>
              <a:t>- Method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Arial Regular" panose="020B0604020202090204" charset="0"/>
              <a:ea typeface="思源黑体 CN Bold" panose="020B0800000000000000" pitchFamily="34" charset="-122"/>
              <a:cs typeface="Arial Regular" panose="020B0604020202090204" charset="0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175750" y="4010660"/>
            <a:ext cx="208470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800" i="1" dirty="0"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04</a:t>
            </a:r>
            <a:endParaRPr lang="en-US" altLang="zh-CN" sz="4800" i="1" dirty="0">
              <a:gradFill>
                <a:gsLst>
                  <a:gs pos="100000">
                    <a:srgbClr val="0090B2"/>
                  </a:gs>
                  <a:gs pos="3000">
                    <a:srgbClr val="004A63"/>
                  </a:gs>
                </a:gsLst>
                <a:lin ang="0" scaled="0"/>
              </a:gra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Experiment</a:t>
            </a:r>
            <a:r>
              <a:rPr lang="en-US" altLang="zh-CN" sz="24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s</a:t>
            </a:r>
            <a:endParaRPr lang="en-US" altLang="zh-CN" sz="2400" b="1" noProof="0" dirty="0">
              <a:ln>
                <a:noFill/>
              </a:ln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noProof="0" dirty="0">
                <a:ln>
                  <a:noFill/>
                </a:ln>
                <a:effectLst/>
                <a:uLnTx/>
                <a:uFillTx/>
                <a:latin typeface="Arial" panose="020B0604020202090204" pitchFamily="34" charset="0"/>
                <a:ea typeface="思源黑体 CN Heavy" panose="020B0A00000000000000" pitchFamily="34" charset="-122"/>
                <a:cs typeface="Arial" panose="020B0604020202090204" pitchFamily="34" charset="0"/>
                <a:sym typeface="+mn-ea"/>
              </a:rPr>
              <a:t>- Dataset</a:t>
            </a:r>
            <a:endParaRPr lang="en-US" altLang="zh-CN" sz="2000" noProof="0" dirty="0">
              <a:ln>
                <a:noFill/>
              </a:ln>
              <a:effectLst/>
              <a:uLnTx/>
              <a:uFillTx/>
              <a:latin typeface="Arial" panose="020B0604020202090204" pitchFamily="34" charset="0"/>
              <a:ea typeface="思源黑体 CN Heavy" panose="020B0A00000000000000" pitchFamily="34" charset="-122"/>
              <a:cs typeface="Arial" panose="020B0604020202090204" pitchFamily="34" charset="0"/>
              <a:sym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noProof="0" dirty="0">
                <a:ln>
                  <a:noFill/>
                </a:ln>
                <a:effectLst/>
                <a:uLnTx/>
                <a:uFillTx/>
                <a:latin typeface="Arial" panose="020B0604020202090204" pitchFamily="34" charset="0"/>
                <a:ea typeface="思源黑体 CN Heavy" panose="020B0A00000000000000" pitchFamily="34" charset="-122"/>
                <a:cs typeface="Arial" panose="020B0604020202090204" pitchFamily="34" charset="0"/>
                <a:sym typeface="+mn-ea"/>
              </a:rPr>
              <a:t>- Results</a:t>
            </a:r>
            <a:endParaRPr lang="en-US" altLang="zh-CN" sz="2000" noProof="0" dirty="0">
              <a:ln>
                <a:noFill/>
              </a:ln>
              <a:effectLst/>
              <a:uLnTx/>
              <a:uFillTx/>
              <a:latin typeface="Arial" panose="020B0604020202090204" pitchFamily="34" charset="0"/>
              <a:ea typeface="思源黑体 CN Heavy" panose="020B0A00000000000000" pitchFamily="34" charset="-122"/>
              <a:cs typeface="Arial" panose="020B0604020202090204" pitchFamily="34" charset="0"/>
              <a:sym typeface="+mn-ea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5009322" y="3906079"/>
            <a:ext cx="6666741" cy="0"/>
          </a:xfrm>
          <a:prstGeom prst="line">
            <a:avLst/>
          </a:prstGeom>
          <a:ln>
            <a:gradFill>
              <a:gsLst>
                <a:gs pos="0">
                  <a:srgbClr val="004A63"/>
                </a:gs>
                <a:gs pos="100000">
                  <a:srgbClr val="0090B2"/>
                </a:gs>
                <a:gs pos="53000">
                  <a:srgbClr val="008FB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alphaModFix amt="5000"/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b="39310"/>
          <a:stretch>
            <a:fillRect/>
          </a:stretch>
        </p:blipFill>
        <p:spPr>
          <a:xfrm>
            <a:off x="6719570" y="4159250"/>
            <a:ext cx="3940175" cy="257492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203" y="384810"/>
            <a:ext cx="65062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Monte Carlo Tree Search (MCTS)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/>
              <p:cNvSpPr txBox="1"/>
              <p:nvPr/>
            </p:nvSpPr>
            <p:spPr>
              <a:xfrm>
                <a:off x="628015" y="1589405"/>
                <a:ext cx="11295380" cy="3435350"/>
              </a:xfrm>
              <a:prstGeom prst="rect">
                <a:avLst/>
              </a:prstGeom>
              <a:noFill/>
            </p:spPr>
            <p:txBody>
              <a:bodyPr wrap="square" rtlCol="0" anchor="t">
                <a:noAutofit/>
              </a:bodyPr>
              <a:p>
                <a:pPr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MCTS guides the search through iterative sampling, executing four steps per iteration :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Selection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: Starting from the root, nodes are recursively selected based on </a:t>
                </a:r>
                <a:r>
                  <a:rPr lang="en-US" altLang="zh-CN" sz="2000">
                    <a:solidFill>
                      <a:srgbClr val="FF0000"/>
                    </a:solidFill>
                    <a:sym typeface="+mn-ea"/>
                  </a:rPr>
                  <a:t>the highest</a:t>
                </a:r>
                <a:r>
                  <a:rPr lang="x-none" altLang="en-US" sz="2000">
                    <a:solidFill>
                      <a:srgbClr val="FF0000"/>
                    </a:solidFill>
                    <a:sym typeface="+mn-ea"/>
                  </a:rPr>
                  <a:t> heuristic score</a:t>
                </a:r>
                <a:endParaRPr lang="x-none" altLang="en-US" sz="2000">
                  <a:solidFill>
                    <a:srgbClr val="FF0000"/>
                  </a:solidFill>
                  <a:sym typeface="+mn-ea"/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Expansion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: Valid candidate child states (enforcing</a:t>
                </a:r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 </a:t>
                </a:r>
                <a:r>
                  <a:rPr lang="en-US" altLang="zh-CN" sz="2000" b="1">
                    <a:solidFill>
                      <a:srgbClr val="FF0000"/>
                    </a:solidFill>
                    <a:sym typeface="+mn-ea"/>
                  </a:rPr>
                  <a:t>conflict avoidance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via generate_candidates) are generated from the selected node. New child nodes are created and immediately undergo Heuristic Evaluation (evaluate_state_heuristic).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Evaluation 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(Simulation/Rollout): The most promising nodes (e.g.,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avg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_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score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 &gt; 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best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_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score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×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0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.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7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) are subjected to a costly Full Evaluation (</a:t>
                </a:r>
                <a:r>
                  <a:rPr lang="en-US" altLang="zh-CN" sz="2000" b="1">
                    <a:solidFill>
                      <a:srgbClr val="FF0000"/>
                    </a:solidFill>
                    <a:sym typeface="+mn-ea"/>
                  </a:rPr>
                  <a:t>evaluate_state_full</a:t>
                </a:r>
                <a:r>
                  <a:rPr lang="en-US" altLang="zh-CN" sz="2000">
                    <a:solidFill>
                      <a:srgbClr val="FF0000"/>
                    </a:solidFill>
                    <a:sym typeface="+mn-ea"/>
                  </a:rPr>
                  <a:t>)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to obtain the accurate</a:t>
                </a:r>
                <a14:m>
                  <m:oMath xmlns:m="http://schemas.openxmlformats.org/officeDocument/2006/math"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 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full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_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score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.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Backpropagation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</p:txBody>
          </p:sp>
        </mc:Choice>
        <mc:Fallback>
          <p:sp>
            <p:nvSpPr>
              <p:cNvPr id="8" name="文本框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015" y="1589405"/>
                <a:ext cx="11295380" cy="3435350"/>
              </a:xfrm>
              <a:prstGeom prst="rect">
                <a:avLst/>
              </a:prstGeom>
              <a:blipFill rotWithShape="1">
                <a:blip r:embed="rId5"/>
                <a:stretch>
                  <a:fillRect b="-321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advTm="18803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53771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Heuristic Scoring Function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文本框 7"/>
              <p:cNvSpPr txBox="1"/>
              <p:nvPr/>
            </p:nvSpPr>
            <p:spPr>
              <a:xfrm>
                <a:off x="628015" y="1589405"/>
                <a:ext cx="11295380" cy="5267960"/>
              </a:xfrm>
              <a:prstGeom prst="rect">
                <a:avLst/>
              </a:prstGeom>
              <a:noFill/>
            </p:spPr>
            <p:txBody>
              <a:bodyPr wrap="square" rtlCol="0" anchor="t">
                <a:noAutofit/>
              </a:bodyPr>
              <a:p>
                <a:pPr indent="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None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b="1">
                    <a:solidFill>
                      <a:schemeClr val="tx1"/>
                    </a:solidFill>
                    <a:sym typeface="+mn-ea"/>
                  </a:rPr>
                  <a:t>Purpose</a:t>
                </a:r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: Provide a </a:t>
                </a:r>
                <a:r>
                  <a:rPr lang="en-US" altLang="zh-CN" b="1">
                    <a:solidFill>
                      <a:schemeClr val="tx1"/>
                    </a:solidFill>
                    <a:sym typeface="+mn-ea"/>
                  </a:rPr>
                  <a:t>lightweight approximation </a:t>
                </a:r>
                <a:r>
                  <a:rPr lang="en-US" altLang="zh-CN">
                    <a:solidFill>
                      <a:schemeClr val="tx1"/>
                    </a:solidFill>
                    <a:sym typeface="+mn-ea"/>
                  </a:rPr>
                  <a:t>of prompt quality to guide the search efficiently, avoiding expensive full LLM evaluations at every node.</a:t>
                </a:r>
                <a:endParaRPr lang="en-US" altLang="zh-CN">
                  <a:solidFill>
                    <a:schemeClr val="tx1"/>
                  </a:solidFill>
                  <a:sym typeface="+mn-ea"/>
                </a:endParaRPr>
              </a:p>
              <a:p>
                <a:pPr indent="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None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Formula: Weighted sum of five metrics</a:t>
                </a:r>
                <a:r>
                  <a:rPr lang="x-none" altLang="en-US" sz="2000" b="1">
                    <a:solidFill>
                      <a:schemeClr val="tx1"/>
                    </a:solidFill>
                    <a:sym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x-none" sz="2000" b="1" i="1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∈[</m:t>
                    </m:r>
                    <m:r>
                      <a:rPr lang="en-US" altLang="x-none" sz="2000" b="1" i="1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𝟎</m:t>
                    </m:r>
                    <m:r>
                      <a:rPr lang="en-US" altLang="x-none" sz="2000" b="1" i="1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,</m:t>
                    </m:r>
                    <m:r>
                      <a:rPr lang="en-US" altLang="x-none" sz="2000" b="1" i="1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𝟏</m:t>
                    </m:r>
                    <m:r>
                      <a:rPr lang="en-US" altLang="x-none" sz="2000" b="1" i="1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]</m:t>
                    </m:r>
                  </m:oMath>
                </a14:m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:</a:t>
                </a:r>
                <a:endParaRPr lang="en-US" altLang="zh-CN" sz="2000" b="1">
                  <a:solidFill>
                    <a:schemeClr val="tx1"/>
                  </a:solidFill>
                  <a:sym typeface="+mn-ea"/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endParaRPr lang="en-US" altLang="zh-CN" sz="2000" b="1">
                  <a:solidFill>
                    <a:schemeClr val="tx1"/>
                  </a:solidFill>
                  <a:sym typeface="+mn-ea"/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M = {Faithfulness, Conciseness, Completeness, Readability, Insightfulness}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x-none" altLang="en-US" sz="2000">
                    <a:solidFill>
                      <a:schemeClr val="tx1"/>
                    </a:solidFill>
                    <a:sym typeface="+mn-ea"/>
                  </a:rPr>
                  <a:t>Pre-defined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Weights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  <a:p>
                <a:pPr indent="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None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Metric Calculation Strategy: Balances speed and reliability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  <a:p>
                <a:pPr indent="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None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Rule-Based Metrics (Fast Heuristics):</a:t>
                </a:r>
                <a:r>
                  <a:rPr lang="x-none" altLang="en-US" sz="2000">
                    <a:solidFill>
                      <a:schemeClr val="tx1"/>
                    </a:solidFill>
                    <a:sym typeface="+mn-ea"/>
                  </a:rPr>
                  <a:t> </a:t>
                </a:r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Conciseness 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on word count, </a:t>
                </a:r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Completeness 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on keyword coverage, </a:t>
                </a:r>
                <a:r>
                  <a:rPr lang="en-US" altLang="zh-CN" sz="2000" b="1">
                    <a:solidFill>
                      <a:schemeClr val="tx1"/>
                    </a:solidFill>
                    <a:sym typeface="+mn-ea"/>
                  </a:rPr>
                  <a:t>Readability 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on average sentence length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  <a:p>
                <a:pPr indent="0">
                  <a:lnSpc>
                    <a:spcPct val="10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None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LLM-Based Metrics (Accurate Heuristics):</a:t>
                </a:r>
                <a:r>
                  <a:rPr lang="x-none" altLang="en-US" sz="2000">
                    <a:solidFill>
                      <a:schemeClr val="tx1"/>
                    </a:solidFill>
                    <a:sym typeface="+mn-ea"/>
                  </a:rPr>
                  <a:t> </a:t>
                </a: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Faithfulness and Insightfulness</a:t>
                </a:r>
                <a:r>
                  <a:rPr lang="x-none" altLang="en-US" sz="2000">
                    <a:solidFill>
                      <a:schemeClr val="tx1"/>
                    </a:solidFill>
                    <a:sym typeface="+mn-ea"/>
                  </a:rPr>
                  <a:t> </a:t>
                </a:r>
                <a:endParaRPr lang="x-none" altLang="en-US" sz="2000">
                  <a:solidFill>
                    <a:schemeClr val="tx1"/>
                  </a:solidFill>
                  <a:sym typeface="+mn-ea"/>
                </a:endParaRPr>
              </a:p>
            </p:txBody>
          </p:sp>
        </mc:Choice>
        <mc:Fallback>
          <p:sp>
            <p:nvSpPr>
              <p:cNvPr id="8" name="文本框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015" y="1589405"/>
                <a:ext cx="11295380" cy="526796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90160" y="2790190"/>
            <a:ext cx="2227580" cy="1050290"/>
          </a:xfrm>
          <a:prstGeom prst="rect">
            <a:avLst/>
          </a:prstGeom>
        </p:spPr>
      </p:pic>
    </p:spTree>
  </p:cSld>
  <p:clrMapOvr>
    <a:masterClrMapping/>
  </p:clrMapOvr>
  <p:transition advTm="18803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2" descr="mct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" y="718185"/>
            <a:ext cx="11981815" cy="59569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5735" y="257810"/>
            <a:ext cx="996632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x-none" sz="2400">
                <a:sym typeface="+mn-ea"/>
              </a:rPr>
              <a:t>Given 5 non-conflict componments</a:t>
            </a:r>
            <a:r>
              <a:rPr lang="x-none" altLang="en-US" sz="2400">
                <a:sym typeface="+mn-ea"/>
              </a:rPr>
              <a:t>: [A B C D E]</a:t>
            </a:r>
            <a:endParaRPr lang="x-none" altLang="en-US" sz="2400">
              <a:sym typeface="+mn-ea"/>
            </a:endParaRPr>
          </a:p>
        </p:txBody>
      </p:sp>
    </p:spTree>
  </p:cSld>
  <p:clrMapOvr>
    <a:masterClrMapping/>
  </p:clrMapOvr>
  <p:transition advTm="18803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272732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200" b="1">
                <a:latin typeface="Google Sans"/>
                <a:ea typeface="Google Sans"/>
                <a:sym typeface="+mn-ea"/>
              </a:rPr>
              <a:t>Beam Search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/>
              <p:cNvSpPr txBox="1"/>
              <p:nvPr/>
            </p:nvSpPr>
            <p:spPr>
              <a:xfrm>
                <a:off x="798830" y="1657350"/>
                <a:ext cx="10777220" cy="41059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p>
                <a:pPr>
                  <a:spcBef>
                    <a:spcPct val="0"/>
                  </a:spcBef>
                  <a:spcAft>
                    <a:spcPct val="60000"/>
                  </a:spcAft>
                </a:pPr>
                <a:r>
                  <a:rPr lang="en-US" altLang="zh-CN" sz="1900" b="1">
                    <a:latin typeface="Google Sans"/>
                    <a:ea typeface="Google Sans"/>
                  </a:rPr>
                  <a:t> </a:t>
                </a:r>
                <a:r>
                  <a:rPr lang="x-none" altLang="en-US" sz="2400"/>
                  <a:t>Be</a:t>
                </a:r>
                <a:r>
                  <a:rPr lang="en-US" altLang="zh-CN" sz="2400"/>
                  <a:t>am Search implements a more </a:t>
                </a:r>
                <a:r>
                  <a:rPr lang="en-US" altLang="zh-CN" sz="2400">
                    <a:solidFill>
                      <a:srgbClr val="FF0000"/>
                    </a:solidFill>
                  </a:rPr>
                  <a:t>greedy </a:t>
                </a:r>
                <a:r>
                  <a:rPr lang="en-US" altLang="zh-CN" sz="2400"/>
                  <a:t>heuristic approach :</a:t>
                </a:r>
                <a:endParaRPr lang="en-US" altLang="zh-CN" sz="2400"/>
              </a:p>
              <a:p>
                <a:pPr marL="342900" indent="-342900">
                  <a:spcBef>
                    <a:spcPct val="0"/>
                  </a:spcBef>
                  <a:buFont typeface="Arial" panose="020B0604020202090204" pitchFamily="34" charset="0"/>
                  <a:buChar char="•"/>
                </a:pPr>
                <a:r>
                  <a:rPr lang="en-US" altLang="zh-CN" sz="2400" b="1"/>
                  <a:t>Breadth-First Pruning:</a:t>
                </a:r>
                <a:r>
                  <a:rPr lang="en-US" altLang="zh-CN" sz="2400"/>
                  <a:t> In each iteration, the </a:t>
                </a:r>
                <a:r>
                  <a:rPr lang="en-US" altLang="zh-CN" sz="2400" b="1">
                    <a:solidFill>
                      <a:srgbClr val="FF0000"/>
                    </a:solidFill>
                  </a:rPr>
                  <a:t>top</a:t>
                </a:r>
                <a:r>
                  <a:rPr lang="x-none" altLang="en-US" sz="2400" b="1">
                    <a:solidFill>
                      <a:srgbClr val="FF0000"/>
                    </a:solidFill>
                  </a:rPr>
                  <a:t>-k</a:t>
                </a:r>
                <a:r>
                  <a:rPr lang="en-US" altLang="zh-CN" sz="2400" b="1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400"/>
                  <a:t>scoring nodes (the beam) from all existing nodes are selected.</a:t>
                </a:r>
                <a:endParaRPr lang="en-US" altLang="zh-CN" sz="2400"/>
              </a:p>
              <a:p>
                <a:pPr marL="342900" indent="-342900">
                  <a:spcBef>
                    <a:spcPct val="0"/>
                  </a:spcBef>
                  <a:buFont typeface="Arial" panose="020B0604020202090204" pitchFamily="34" charset="0"/>
                  <a:buChar char="•"/>
                </a:pPr>
                <a:endParaRPr lang="en-US" altLang="zh-CN" sz="2400"/>
              </a:p>
              <a:p>
                <a:pPr marL="342900" indent="-342900">
                  <a:spcBef>
                    <a:spcPct val="0"/>
                  </a:spcBef>
                  <a:buFont typeface="Arial" panose="020B0604020202090204" pitchFamily="34" charset="0"/>
                  <a:buChar char="•"/>
                </a:pPr>
                <a:r>
                  <a:rPr lang="en-US" altLang="zh-CN" sz="2400" b="1"/>
                  <a:t>Expansion and Heuristics:</a:t>
                </a:r>
                <a:r>
                  <a:rPr lang="en-US" altLang="zh-CN" sz="2400"/>
                  <a:t> All </a:t>
                </a:r>
                <a:r>
                  <a:rPr lang="en-US" altLang="zh-CN" sz="2400" b="1">
                    <a:solidFill>
                      <a:srgbClr val="FF0000"/>
                    </a:solidFill>
                  </a:rPr>
                  <a:t>new candidat</a:t>
                </a:r>
                <a:r>
                  <a:rPr lang="en-US" altLang="zh-CN" sz="2400" b="1">
                    <a:solidFill>
                      <a:srgbClr val="FF0000"/>
                    </a:solidFill>
                  </a:rPr>
                  <a:t>e states</a:t>
                </a:r>
                <a:r>
                  <a:rPr lang="en-US" altLang="zh-CN" sz="2400"/>
                  <a:t> are generated from the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>
                        <a:latin typeface="DejaVu Math TeX Gyre" panose="02000503000000000000" charset="0"/>
                        <a:cs typeface="DejaVu Math TeX Gyre" panose="02000503000000000000" charset="0"/>
                      </a:rPr>
                      <m:t>k</m:t>
                    </m:r>
                  </m:oMath>
                </a14:m>
                <a:r>
                  <a:rPr lang="en-US" altLang="zh-CN" sz="2400"/>
                  <a:t> beam nodes and assessed using Heuristic Evaluation.</a:t>
                </a:r>
                <a:endParaRPr lang="en-US" altLang="zh-CN" sz="2400"/>
              </a:p>
              <a:p>
                <a:pPr marL="342900" indent="-342900">
                  <a:spcBef>
                    <a:spcPct val="0"/>
                  </a:spcBef>
                  <a:buFont typeface="Arial" panose="020B0604020202090204" pitchFamily="34" charset="0"/>
                  <a:buChar char="•"/>
                </a:pPr>
                <a:endParaRPr lang="en-US" altLang="zh-CN" sz="2400"/>
              </a:p>
              <a:p>
                <a:pPr marL="342900" indent="-342900">
                  <a:spcBef>
                    <a:spcPct val="0"/>
                  </a:spcBef>
                  <a:buFont typeface="Arial" panose="020B0604020202090204" pitchFamily="34" charset="0"/>
                  <a:buChar char="•"/>
                </a:pPr>
                <a:r>
                  <a:rPr lang="en-US" altLang="zh-CN" sz="2400" b="1"/>
                  <a:t>Evaluation</a:t>
                </a:r>
                <a:r>
                  <a:rPr lang="en-US" altLang="zh-CN" sz="2400"/>
                  <a:t>: The new candidates are ranked by their Heuristic Score, and </a:t>
                </a:r>
                <a:r>
                  <a:rPr lang="en-US" altLang="zh-CN" sz="2400">
                    <a:solidFill>
                      <a:srgbClr val="FF0000"/>
                    </a:solidFill>
                  </a:rPr>
                  <a:t>only the top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x-none" sz="2400">
                        <a:solidFill>
                          <a:srgbClr val="FF0000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</a:rPr>
                      <m:t>k</m:t>
                    </m:r>
                  </m:oMath>
                </a14:m>
                <a:r>
                  <a:rPr lang="en-US" altLang="zh-CN" sz="2400"/>
                  <a:t> are selected to receive a Full Evaluation. This ensures a fast, concentrated search.</a:t>
                </a:r>
                <a:endParaRPr lang="en-US" altLang="zh-CN" sz="2400"/>
              </a:p>
            </p:txBody>
          </p:sp>
        </mc:Choice>
        <mc:Fallback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8830" y="1657350"/>
                <a:ext cx="10777220" cy="410591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advTm="37056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5735" y="257810"/>
            <a:ext cx="996632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x-none" sz="2400">
                <a:sym typeface="+mn-ea"/>
              </a:rPr>
              <a:t>Given 5 non-conflict componments</a:t>
            </a:r>
            <a:r>
              <a:rPr lang="x-none" altLang="en-US" sz="2400">
                <a:sym typeface="+mn-ea"/>
              </a:rPr>
              <a:t>: [A B C D E]</a:t>
            </a:r>
            <a:endParaRPr lang="x-none" altLang="en-US" sz="2400">
              <a:sym typeface="+mn-ea"/>
            </a:endParaRP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70" y="1253490"/>
            <a:ext cx="11435715" cy="5064760"/>
          </a:xfrm>
          <a:prstGeom prst="rect">
            <a:avLst/>
          </a:prstGeom>
        </p:spPr>
      </p:pic>
    </p:spTree>
  </p:cSld>
  <p:clrMapOvr>
    <a:masterClrMapping/>
  </p:clrMapOvr>
  <p:transition advTm="18803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41586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Complexity Analysis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框 8"/>
              <p:cNvSpPr txBox="1"/>
              <p:nvPr/>
            </p:nvSpPr>
            <p:spPr>
              <a:xfrm>
                <a:off x="476885" y="1434465"/>
                <a:ext cx="10610215" cy="300482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>
                  <a:lnSpc>
                    <a:spcPct val="150000"/>
                  </a:lnSpc>
                  <a:spcBef>
                    <a:spcPts val="1000"/>
                  </a:spcBef>
                  <a:spcAft>
                    <a:spcPts val="1000"/>
                  </a:spcAft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b="1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Per-State Operations</a:t>
                </a:r>
                <a:endParaRPr lang="en-US" altLang="zh-CN" b="1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endParaRPr>
              </a:p>
              <a:p>
                <a:pPr marL="342900" indent="-342900">
                  <a:lnSpc>
                    <a:spcPct val="15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Constraint Checking (Dependency, Mutual Exclusion, Length, Position): Total complexity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O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k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)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with optimization, 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k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is the sequence length  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  <a:p>
                <a:pPr marL="342900" indent="-342900">
                  <a:lnSpc>
                    <a:spcPct val="15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Quality Evaluation</a:t>
                </a:r>
                <a14:m>
                  <m:oMath xmlns:m="http://schemas.openxmlformats.org/officeDocument/2006/math"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 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𝑂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σ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): 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O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k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)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for component base score, order synergy, and penalty terms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</p:txBody>
          </p:sp>
        </mc:Choice>
        <mc:Fallback>
          <p:sp>
            <p:nvSpPr>
              <p:cNvPr id="9" name="文本框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885" y="1434465"/>
                <a:ext cx="10610215" cy="300482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300" y="4864735"/>
            <a:ext cx="9069070" cy="1714500"/>
          </a:xfrm>
          <a:prstGeom prst="rect">
            <a:avLst/>
          </a:prstGeom>
        </p:spPr>
      </p:pic>
    </p:spTree>
  </p:cSld>
  <p:clrMapOvr>
    <a:masterClrMapping/>
  </p:clrMapOvr>
  <p:transition advTm="55233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41586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Complexity Analysis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本框 8"/>
              <p:cNvSpPr txBox="1"/>
              <p:nvPr/>
            </p:nvSpPr>
            <p:spPr>
              <a:xfrm>
                <a:off x="749300" y="1434465"/>
                <a:ext cx="10610215" cy="300672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>
                  <a:lnSpc>
                    <a:spcPct val="150000"/>
                  </a:lnSpc>
                  <a:spcBef>
                    <a:spcPts val="1000"/>
                  </a:spcBef>
                  <a:spcAft>
                    <a:spcPts val="1000"/>
                  </a:spcAft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b="1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Search Algorithm Complexities</a:t>
                </a:r>
                <a:r>
                  <a:rPr lang="x-none" altLang="en-US" b="1">
                    <a:solidFill>
                      <a:schemeClr val="tx1"/>
                    </a:solidFill>
                    <a:latin typeface="Arial" panose="020B0604020202090204" pitchFamily="34" charset="0"/>
                    <a:cs typeface="Arial" panose="020B0604020202090204" pitchFamily="34" charset="0"/>
                    <a:sym typeface="+mn-ea"/>
                  </a:rPr>
                  <a:t> </a:t>
                </a:r>
                <a:endParaRPr lang="en-US" altLang="zh-CN" b="1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  <a:sym typeface="+mn-ea"/>
                </a:endParaRPr>
              </a:p>
              <a:p>
                <a:pPr marL="342900" indent="-342900">
                  <a:lnSpc>
                    <a:spcPct val="15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Variables: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I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= iterations,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d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= depth,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b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= branching factor (avg.),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solidFill>
                              <a:schemeClr val="tx1"/>
                            </a:solidFill>
                            <a:latin typeface="DejaVu Math TeX Gyre" panose="02000503000000000000" charset="0"/>
                            <a:cs typeface="DejaVu Math TeX Gyre" panose="02000503000000000000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latin typeface="DejaVu Math TeX Gyre" panose="02000503000000000000" charset="0"/>
                            <a:cs typeface="DejaVu Math TeX Gyre" panose="02000503000000000000" charset="0"/>
                            <a:sym typeface="+mn-ea"/>
                          </a:rPr>
                          <m:t>𝐶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chemeClr val="tx1"/>
                            </a:solidFill>
                            <a:latin typeface="DejaVu Math TeX Gyre" panose="02000503000000000000" charset="0"/>
                            <a:cs typeface="DejaVu Math TeX Gyre" panose="02000503000000000000" charset="0"/>
                            <a:sym typeface="+mn-ea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= evaluation cost,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w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= beam width,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n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= total components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  <a:p>
                <a:pPr marL="342900" indent="-342900">
                  <a:lnSpc>
                    <a:spcPct val="150000"/>
                  </a:lnSpc>
                  <a:spcBef>
                    <a:spcPts val="1000"/>
                  </a:spcBef>
                  <a:spcAft>
                    <a:spcPts val="1000"/>
                  </a:spcAft>
                  <a:buFont typeface="Arial" panose="020B0604020202090204" pitchFamily="34" charset="0"/>
                  <a:buChar char="•"/>
                  <a:defRPr sz="2400">
                    <a:solidFill>
                      <a:srgbClr val="FFFFFF"/>
                    </a:solidFill>
                  </a:defRPr>
                </a:pPr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Efficiency: Both MCTS and Beam Search are significantly more efficient than the theoretical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O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(</m:t>
                    </m:r>
                    <m:r>
                      <m:rPr>
                        <m:sty m:val="p"/>
                      </m:rP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n</m:t>
                    </m:r>
                    <m:r>
                      <a:rPr lang="en-US" altLang="zh-CN" sz="2000">
                        <a:solidFill>
                          <a:schemeClr val="tx1"/>
                        </a:solidFill>
                        <a:latin typeface="DejaVu Math TeX Gyre" panose="02000503000000000000" charset="0"/>
                        <a:cs typeface="DejaVu Math TeX Gyre" panose="02000503000000000000" charset="0"/>
                        <a:sym typeface="+mn-ea"/>
                      </a:rPr>
                      <m:t>!)</m:t>
                    </m:r>
                  </m:oMath>
                </a14:m>
                <a:r>
                  <a:rPr lang="en-US" altLang="zh-CN" sz="2000">
                    <a:solidFill>
                      <a:schemeClr val="tx1"/>
                    </a:solidFill>
                    <a:sym typeface="+mn-ea"/>
                  </a:rPr>
                  <a:t> brute-force search space</a:t>
                </a:r>
                <a:endParaRPr lang="en-US" altLang="zh-CN" sz="2000">
                  <a:solidFill>
                    <a:schemeClr val="tx1"/>
                  </a:solidFill>
                  <a:sym typeface="+mn-ea"/>
                </a:endParaRPr>
              </a:p>
            </p:txBody>
          </p:sp>
        </mc:Choice>
        <mc:Fallback>
          <p:sp>
            <p:nvSpPr>
              <p:cNvPr id="9" name="文本框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300" y="1434465"/>
                <a:ext cx="10610215" cy="3006725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9410" y="4699000"/>
            <a:ext cx="8188960" cy="1548130"/>
          </a:xfrm>
          <a:prstGeom prst="rect">
            <a:avLst/>
          </a:prstGeom>
        </p:spPr>
      </p:pic>
    </p:spTree>
  </p:cSld>
  <p:clrMapOvr>
    <a:masterClrMapping/>
  </p:clrMapOvr>
  <p:transition advTm="55233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79525" y="2931160"/>
            <a:ext cx="10396855" cy="1063625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6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  Experimental Results and Discussion</a:t>
            </a:r>
            <a:endParaRPr lang="en-US" altLang="zh-CN" sz="3600" b="1" noProof="0" dirty="0">
              <a:ln>
                <a:noFill/>
              </a:ln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79525" y="1824355"/>
            <a:ext cx="609600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x-none" sz="66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04</a:t>
            </a:r>
            <a:endParaRPr lang="en-US" altLang="x-none" sz="6600" b="1" noProof="0" dirty="0">
              <a:ln>
                <a:noFill/>
              </a:ln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262255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Experiments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92455" y="1434465"/>
            <a:ext cx="11258550" cy="29241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defRPr sz="2400">
                <a:solidFill>
                  <a:srgbClr val="FFFFFF"/>
                </a:solidFill>
              </a:defRPr>
            </a:pPr>
            <a:r>
              <a:rPr lang="en-US" altLang="zh-CN" b="1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  <a:sym typeface="+mn-ea"/>
              </a:rPr>
              <a:t>Dataset →</a:t>
            </a:r>
            <a:r>
              <a:rPr lang="en-US" altLang="zh-CN" b="1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Summarization 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Task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defRPr sz="2400">
                <a:solidFill>
                  <a:srgbClr val="FFFFFF"/>
                </a:solidFill>
              </a:defRPr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Instead of complex formats (URLs, PDFs) or dialogue-style content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。</a:t>
            </a:r>
            <a:endParaRPr lang="zh-CN" altLang="en-US">
              <a:solidFill>
                <a:schemeClr val="tx1"/>
              </a:solidFill>
              <a:sym typeface="+mn-ea"/>
            </a:endParaRPr>
          </a:p>
          <a:p>
            <a:pPr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defRPr sz="2400">
                <a:solidFill>
                  <a:srgbClr val="FFFFFF"/>
                </a:solidFill>
              </a:defRPr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A clean, plain-text dataset was manually constructed for the experiments.   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defRPr sz="2400">
                <a:solidFill>
                  <a:srgbClr val="FFFFFF"/>
                </a:solidFill>
              </a:defRPr>
            </a:pPr>
            <a:r>
              <a:rPr lang="en-US" altLang="zh-CN" b="1">
                <a:solidFill>
                  <a:schemeClr val="tx1"/>
                </a:solidFill>
                <a:sym typeface="+mn-ea"/>
              </a:rPr>
              <a:t>Source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: 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Summarization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：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ICLR 2026 OpenReview platform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Prompt Components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：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Human designed 20 Entr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ies 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455" y="4358640"/>
            <a:ext cx="7191375" cy="2014220"/>
          </a:xfrm>
          <a:prstGeom prst="rect">
            <a:avLst/>
          </a:prstGeom>
        </p:spPr>
      </p:pic>
      <p:graphicFrame>
        <p:nvGraphicFramePr>
          <p:cNvPr id="5" name="图表 4"/>
          <p:cNvGraphicFramePr/>
          <p:nvPr/>
        </p:nvGraphicFramePr>
        <p:xfrm>
          <a:off x="7987665" y="4082415"/>
          <a:ext cx="3925570" cy="2775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 advTm="55233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7220"/>
            <a:ext cx="8235315" cy="39408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730" y="1887220"/>
            <a:ext cx="3495675" cy="3581400"/>
          </a:xfrm>
          <a:prstGeom prst="rect">
            <a:avLst/>
          </a:prstGeom>
        </p:spPr>
      </p:pic>
    </p:spTree>
  </p:cSld>
  <p:clrMapOvr>
    <a:masterClrMapping/>
  </p:clrMapOvr>
  <p:transition advTm="55233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79525" y="2931160"/>
            <a:ext cx="10396855" cy="1063625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600" b="1" noProof="0" dirty="0">
                <a:ln>
                  <a:noFill/>
                </a:ln>
                <a:effectLst/>
                <a:uLnTx/>
                <a:uFillTx/>
                <a:latin typeface="Arial Regular" panose="020B0604020202090204" charset="0"/>
                <a:ea typeface="思源黑体 CN Heavy" panose="020B0A00000000000000" pitchFamily="34" charset="-122"/>
                <a:cs typeface="Arial Regular" panose="020B0604020202090204" charset="0"/>
                <a:sym typeface="+mn-ea"/>
              </a:rPr>
              <a:t>  Introduction</a:t>
            </a:r>
            <a:endParaRPr lang="en-US" altLang="zh-CN" sz="3600" b="1" noProof="0" dirty="0">
              <a:ln>
                <a:noFill/>
              </a:ln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79525" y="1824355"/>
            <a:ext cx="609600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x-none" sz="66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01</a:t>
            </a:r>
            <a:endParaRPr lang="x-none" altLang="en-US" sz="6600" b="1" noProof="0" dirty="0">
              <a:ln>
                <a:noFill/>
              </a:ln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131191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Setup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77520" y="1221740"/>
            <a:ext cx="11258550" cy="52724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Models: </a:t>
            </a:r>
            <a:endParaRPr lang="en-US" altLang="zh-CN" sz="2000" b="1">
              <a:solidFill>
                <a:schemeClr val="tx1"/>
              </a:solidFill>
              <a:sym typeface="+mn-ea"/>
            </a:endParaRPr>
          </a:p>
          <a:p>
            <a:pPr marL="457200" indent="-4572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Wingdings" panose="05000000000000000000" charset="0"/>
              <a:buChar char=""/>
              <a:defRPr sz="2400">
                <a:solidFill>
                  <a:srgbClr val="FFFFFF"/>
                </a:solidFill>
              </a:defRPr>
            </a:pPr>
            <a:r>
              <a:rPr lang="en-US" altLang="zh-CN" sz="2000">
                <a:solidFill>
                  <a:schemeClr val="tx1"/>
                </a:solidFill>
                <a:sym typeface="+mn-ea"/>
              </a:rPr>
              <a:t>Base Model (for ToT Training): Qwen3-1.7B.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  <a:p>
            <a:pPr marL="457200" indent="-4572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Wingdings" panose="05000000000000000000" charset="0"/>
              <a:buChar char=""/>
              <a:defRPr sz="2400">
                <a:solidFill>
                  <a:srgbClr val="FFFFFF"/>
                </a:solidFill>
              </a:defRPr>
            </a:pPr>
            <a:r>
              <a:rPr lang="en-US" altLang="zh-CN" sz="2000">
                <a:solidFill>
                  <a:schemeClr val="tx1"/>
                </a:solidFill>
                <a:sym typeface="+mn-ea"/>
              </a:rPr>
              <a:t>Scoring Model (Discriminator): Qwen3-</a:t>
            </a:r>
            <a:r>
              <a:rPr lang="x-none" altLang="en-US" sz="2000">
                <a:solidFill>
                  <a:schemeClr val="tx1"/>
                </a:solidFill>
                <a:sym typeface="+mn-ea"/>
              </a:rPr>
              <a:t>8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B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  <a:p>
            <a:pPr>
              <a:lnSpc>
                <a:spcPct val="60000"/>
              </a:lnSpc>
              <a:spcBef>
                <a:spcPts val="1000"/>
              </a:spcBef>
              <a:spcAft>
                <a:spcPts val="1000"/>
              </a:spcAft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Baselines</a:t>
            </a:r>
            <a:r>
              <a:rPr lang="zh-CN" altLang="en-US" sz="2000" b="1">
                <a:solidFill>
                  <a:schemeClr val="tx1"/>
                </a:solidFill>
                <a:sym typeface="+mn-ea"/>
              </a:rPr>
              <a:t>：</a:t>
            </a:r>
            <a:endParaRPr lang="en-US" altLang="zh-CN" sz="2000" b="1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6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SimplePrompt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: </a:t>
            </a:r>
            <a:r>
              <a:rPr lang="x-none" altLang="en-US" sz="2000">
                <a:solidFill>
                  <a:schemeClr val="tx1"/>
                </a:solidFill>
                <a:sym typeface="+mn-ea"/>
              </a:rPr>
              <a:t>“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Summary this paper</a:t>
            </a:r>
            <a:r>
              <a:rPr lang="x-none" altLang="en-US" sz="2000">
                <a:solidFill>
                  <a:schemeClr val="tx1"/>
                </a:solidFill>
                <a:sym typeface="+mn-ea"/>
              </a:rPr>
              <a:t>”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6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DetailedPrompt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: </a:t>
            </a:r>
            <a:r>
              <a:rPr lang="x-none" altLang="en-US" sz="2000">
                <a:solidFill>
                  <a:schemeClr val="tx1"/>
                </a:solidFill>
                <a:sym typeface="+mn-ea"/>
              </a:rPr>
              <a:t>“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A prompt asking for core content, methodology, and contributions</a:t>
            </a:r>
            <a:r>
              <a:rPr lang="x-none" altLang="en-US" sz="2000">
                <a:solidFill>
                  <a:schemeClr val="tx1"/>
                </a:solidFill>
                <a:sym typeface="+mn-ea"/>
              </a:rPr>
              <a:t>”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StructuredPrompt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: </a:t>
            </a:r>
            <a:r>
              <a:rPr lang="x-none" altLang="en-US" sz="2000">
                <a:solidFill>
                  <a:schemeClr val="tx1"/>
                </a:solidFill>
                <a:sym typeface="+mn-ea"/>
              </a:rPr>
              <a:t>“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A prompt asking to summarize from four aspects: background, methodology, experiments, and conclusions</a:t>
            </a:r>
            <a:r>
              <a:rPr lang="x-none" altLang="en-US" sz="2000">
                <a:solidFill>
                  <a:schemeClr val="tx1"/>
                </a:solidFill>
                <a:sym typeface="+mn-ea"/>
              </a:rPr>
              <a:t>”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  <a:p>
            <a:pPr indent="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None/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Metrics</a:t>
            </a:r>
            <a:r>
              <a:rPr lang="zh-CN" altLang="en-US" sz="2000">
                <a:solidFill>
                  <a:schemeClr val="tx1"/>
                </a:solidFill>
                <a:sym typeface="+mn-ea"/>
              </a:rPr>
              <a:t>：</a:t>
            </a:r>
            <a:endParaRPr lang="zh-CN" altLang="en-US"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N-gram Static Metrics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: ROUGE-2 F1 and ROUGE-L F1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Semantic Similarity Metrics: 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BERTScore F1 (using "bert-base-multilingual-cased").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LLM Evaluation Score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: Heuristic Scoring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p:transition advTm="55233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743394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Experimental Results and Discussion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77520" y="1434465"/>
            <a:ext cx="11258550" cy="35521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None/>
              <a:defRPr sz="2400">
                <a:solidFill>
                  <a:srgbClr val="FFFFFF"/>
                </a:solidFill>
              </a:defRPr>
            </a:pPr>
            <a:r>
              <a:rPr lang="x-none" altLang="en-US" b="1">
                <a:solidFill>
                  <a:schemeClr val="tx1"/>
                </a:solidFill>
                <a:sym typeface="+mn-ea"/>
              </a:rPr>
              <a:t>Overall Performance</a:t>
            </a:r>
            <a:endParaRPr lang="en-US" altLang="zh-CN" b="1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b="1">
                <a:solidFill>
                  <a:schemeClr val="tx1"/>
                </a:solidFill>
                <a:sym typeface="+mn-ea"/>
              </a:rPr>
              <a:t>ToT</a:t>
            </a:r>
            <a:r>
              <a:rPr lang="x-none" altLang="en-US" b="1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b="1">
                <a:solidFill>
                  <a:schemeClr val="tx1"/>
                </a:solidFill>
                <a:sym typeface="+mn-ea"/>
              </a:rPr>
              <a:t>Prompt-Beam's </a:t>
            </a:r>
            <a:r>
              <a:rPr lang="en-US" altLang="zh-CN" b="1">
                <a:solidFill>
                  <a:srgbClr val="FF0000"/>
                </a:solidFill>
                <a:sym typeface="+mn-ea"/>
              </a:rPr>
              <a:t>Success</a:t>
            </a:r>
            <a:r>
              <a:rPr lang="en-US" altLang="zh-CN" b="1">
                <a:solidFill>
                  <a:schemeClr val="tx1"/>
                </a:solidFill>
                <a:sym typeface="+mn-ea"/>
              </a:rPr>
              <a:t>: 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This strategy consistently achieved the highest scores across all reported metrics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MCTS vs. Beam Search: </a:t>
            </a:r>
            <a:endParaRPr lang="en-US" altLang="zh-CN">
              <a:solidFill>
                <a:schemeClr val="tx1"/>
              </a:solidFill>
              <a:sym typeface="+mn-ea"/>
            </a:endParaRPr>
          </a:p>
          <a:p>
            <a:pPr indent="4572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None/>
              <a:defRPr sz="2400">
                <a:solidFill>
                  <a:srgbClr val="FFFFFF"/>
                </a:solidFill>
              </a:defRPr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ToTPrompt-MCTS </a:t>
            </a:r>
            <a:r>
              <a:rPr lang="x-none" altLang="en-US">
                <a:solidFill>
                  <a:schemeClr val="tx1"/>
                </a:solidFill>
                <a:sym typeface="+mn-ea"/>
              </a:rPr>
              <a:t>&lt; </a:t>
            </a:r>
            <a:r>
              <a:rPr lang="en-US" altLang="zh-CN" b="1">
                <a:solidFill>
                  <a:srgbClr val="FF0000"/>
                </a:solidFill>
                <a:sym typeface="+mn-ea"/>
              </a:rPr>
              <a:t>ToTPrompt-Beam</a:t>
            </a:r>
            <a:endParaRPr lang="en-US" altLang="zh-CN" b="1">
              <a:solidFill>
                <a:srgbClr val="FF0000"/>
              </a:solidFill>
              <a:sym typeface="+mn-ea"/>
            </a:endParaRPr>
          </a:p>
          <a:p>
            <a:pPr indent="45720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None/>
              <a:defRPr sz="2400">
                <a:solidFill>
                  <a:srgbClr val="FFFFFF"/>
                </a:solidFill>
              </a:defRPr>
            </a:pPr>
            <a:endParaRPr lang="en-US" altLang="zh-CN" b="1">
              <a:solidFill>
                <a:srgbClr val="FF0000"/>
              </a:solidFill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51020"/>
            <a:ext cx="12192000" cy="2324100"/>
          </a:xfrm>
          <a:prstGeom prst="rect">
            <a:avLst/>
          </a:prstGeom>
        </p:spPr>
      </p:pic>
    </p:spTree>
  </p:cSld>
  <p:clrMapOvr>
    <a:masterClrMapping/>
  </p:clrMapOvr>
  <p:transition advTm="55233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45427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Convergence Analysis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49224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92455" y="1318260"/>
            <a:ext cx="11258550" cy="2779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defRPr sz="2400">
                <a:solidFill>
                  <a:srgbClr val="FFFFFF"/>
                </a:solidFill>
              </a:defRPr>
            </a:pPr>
            <a:r>
              <a:rPr lang="en-US" altLang="zh-CN" sz="2000">
                <a:solidFill>
                  <a:schemeClr val="tx1"/>
                </a:solidFill>
                <a:sym typeface="+mn-ea"/>
              </a:rPr>
              <a:t>Scores quickly converged in both strategies</a:t>
            </a:r>
            <a:r>
              <a:rPr lang="x-none" altLang="en-US" sz="2000">
                <a:solidFill>
                  <a:schemeClr val="tx1"/>
                </a:solidFill>
                <a:sym typeface="+mn-ea"/>
              </a:rPr>
              <a:t>.</a:t>
            </a:r>
            <a:r>
              <a:rPr lang="en-US" altLang="zh-CN" sz="2000">
                <a:solidFill>
                  <a:schemeClr val="tx1"/>
                </a:solidFill>
                <a:sym typeface="+mn-ea"/>
              </a:rPr>
              <a:t> Beam Search converged significantly faster than MCTS due to its greedy-like selection at each step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defRPr sz="2400">
                <a:solidFill>
                  <a:srgbClr val="FFFFFF"/>
                </a:solidFill>
              </a:defRPr>
            </a:pPr>
            <a:r>
              <a:rPr lang="en-US" altLang="zh-CN" sz="2000" b="1">
                <a:solidFill>
                  <a:schemeClr val="tx1"/>
                </a:solidFill>
                <a:sym typeface="+mn-ea"/>
              </a:rPr>
              <a:t>Potential Reason for Rapid Convergence</a:t>
            </a:r>
            <a:endParaRPr lang="en-US" altLang="zh-CN" sz="2000" b="1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sz="2000">
                <a:solidFill>
                  <a:schemeClr val="tx1"/>
                </a:solidFill>
                <a:sym typeface="+mn-ea"/>
              </a:rPr>
              <a:t>an insufficiently rich set of prompt components, 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sz="2000">
                <a:solidFill>
                  <a:schemeClr val="tx1"/>
                </a:solidFill>
                <a:sym typeface="+mn-ea"/>
              </a:rPr>
              <a:t>a small candidate se</a:t>
            </a:r>
            <a:r>
              <a:rPr lang="x-none" altLang="en-US" sz="2000">
                <a:solidFill>
                  <a:schemeClr val="tx1"/>
                </a:solidFill>
                <a:sym typeface="+mn-ea"/>
              </a:rPr>
              <a:t>t</a:t>
            </a:r>
            <a:endParaRPr lang="x-none" altLang="en-US" sz="2000">
              <a:solidFill>
                <a:schemeClr val="tx1"/>
              </a:solidFill>
              <a:sym typeface="+mn-ea"/>
            </a:endParaRPr>
          </a:p>
          <a:p>
            <a:pPr marL="342900" indent="-34290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sz="2400">
                <a:solidFill>
                  <a:srgbClr val="FFFFFF"/>
                </a:solidFill>
              </a:defRPr>
            </a:pPr>
            <a:r>
              <a:rPr lang="en-US" altLang="zh-CN" sz="2000">
                <a:solidFill>
                  <a:schemeClr val="tx1"/>
                </a:solidFill>
                <a:sym typeface="+mn-ea"/>
              </a:rPr>
              <a:t>a small training batch size leading to minimal score variation</a:t>
            </a:r>
            <a:endParaRPr lang="en-US" altLang="zh-CN" sz="2000">
              <a:solidFill>
                <a:schemeClr val="tx1"/>
              </a:solidFill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0170" y="4102735"/>
            <a:ext cx="6974205" cy="2389505"/>
          </a:xfrm>
          <a:prstGeom prst="rect">
            <a:avLst/>
          </a:prstGeom>
        </p:spPr>
      </p:pic>
      <p:pic>
        <p:nvPicPr>
          <p:cNvPr id="2" name="图片 1" descr="newplot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37375" y="3886835"/>
            <a:ext cx="5066030" cy="2474595"/>
          </a:xfrm>
          <a:prstGeom prst="rect">
            <a:avLst/>
          </a:prstGeom>
        </p:spPr>
      </p:pic>
    </p:spTree>
  </p:cSld>
  <p:clrMapOvr>
    <a:masterClrMapping/>
  </p:clrMapOvr>
  <p:transition advTm="55233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77203" y="384810"/>
            <a:ext cx="36156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x-none" altLang="en-US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Division of Lablor</a:t>
            </a:r>
            <a:endParaRPr kumimoji="0" lang="x-none" altLang="en-US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759325" y="1465580"/>
            <a:ext cx="2820670" cy="58293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ym typeface="+mn-ea"/>
              </a:rPr>
              <a:t>Problem Background</a:t>
            </a:r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4759325" y="2132330"/>
            <a:ext cx="2820670" cy="58293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ym typeface="+mn-ea"/>
              </a:rPr>
              <a:t>Mathematical Modeling</a:t>
            </a:r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4759325" y="2799080"/>
            <a:ext cx="2820670" cy="58293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ym typeface="+mn-ea"/>
              </a:rPr>
              <a:t>Complexity Analysis</a:t>
            </a:r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4759325" y="3465830"/>
            <a:ext cx="2820670" cy="582930"/>
          </a:xfrm>
          <a:prstGeom prst="roundRect">
            <a:avLst/>
          </a:prstGeom>
          <a:solidFill>
            <a:srgbClr val="004A63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ym typeface="+mn-ea"/>
              </a:rPr>
              <a:t>Method Design</a:t>
            </a:r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4759325" y="4132580"/>
            <a:ext cx="2820670" cy="58293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ym typeface="+mn-ea"/>
              </a:rPr>
              <a:t>Design Rationale</a:t>
            </a:r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759325" y="4799330"/>
            <a:ext cx="2820670" cy="58293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x-none" altLang="en-US">
                <a:sym typeface="+mn-ea"/>
              </a:rPr>
              <a:t>Code</a:t>
            </a:r>
            <a:r>
              <a:rPr lang="en-US" altLang="x-none">
                <a:sym typeface="+mn-ea"/>
              </a:rPr>
              <a:t>&amp;</a:t>
            </a:r>
            <a:r>
              <a:rPr lang="x-none" altLang="en-US">
                <a:sym typeface="+mn-ea"/>
              </a:rPr>
              <a:t>Expriments</a:t>
            </a:r>
            <a:endParaRPr lang="en-US" altLang="x-none"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04060" y="2642870"/>
            <a:ext cx="1421130" cy="157226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086610" y="4372610"/>
            <a:ext cx="1765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Zhao Zhao</a:t>
            </a:r>
            <a:endParaRPr lang="en-US" altLang="zh-CN" b="1"/>
          </a:p>
        </p:txBody>
      </p:sp>
      <p:sp>
        <p:nvSpPr>
          <p:cNvPr id="14" name="文本框 13"/>
          <p:cNvSpPr txBox="1"/>
          <p:nvPr/>
        </p:nvSpPr>
        <p:spPr>
          <a:xfrm>
            <a:off x="9180195" y="4343400"/>
            <a:ext cx="17653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Xiaoqi Qiu</a:t>
            </a:r>
            <a:endParaRPr lang="en-US" altLang="zh-CN" b="1"/>
          </a:p>
        </p:txBody>
      </p:sp>
      <p:cxnSp>
        <p:nvCxnSpPr>
          <p:cNvPr id="15" name="直接箭头连接符 14"/>
          <p:cNvCxnSpPr>
            <a:stCxn id="11" idx="3"/>
            <a:endCxn id="9" idx="1"/>
          </p:cNvCxnSpPr>
          <p:nvPr/>
        </p:nvCxnSpPr>
        <p:spPr>
          <a:xfrm flipV="1">
            <a:off x="3425190" y="1757045"/>
            <a:ext cx="1334135" cy="1671955"/>
          </a:xfrm>
          <a:prstGeom prst="straightConnector1">
            <a:avLst/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endCxn id="10" idx="1"/>
          </p:cNvCxnSpPr>
          <p:nvPr/>
        </p:nvCxnSpPr>
        <p:spPr>
          <a:xfrm flipV="1">
            <a:off x="3448050" y="2423795"/>
            <a:ext cx="1311275" cy="1011555"/>
          </a:xfrm>
          <a:prstGeom prst="straightConnector1">
            <a:avLst/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endCxn id="3" idx="1"/>
          </p:cNvCxnSpPr>
          <p:nvPr/>
        </p:nvCxnSpPr>
        <p:spPr>
          <a:xfrm flipV="1">
            <a:off x="3448050" y="3090545"/>
            <a:ext cx="1311275" cy="344805"/>
          </a:xfrm>
          <a:prstGeom prst="straightConnector1">
            <a:avLst/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11" idx="3"/>
            <a:endCxn id="5" idx="1"/>
          </p:cNvCxnSpPr>
          <p:nvPr/>
        </p:nvCxnSpPr>
        <p:spPr>
          <a:xfrm>
            <a:off x="3425190" y="3429000"/>
            <a:ext cx="1334135" cy="328295"/>
          </a:xfrm>
          <a:prstGeom prst="straightConnector1">
            <a:avLst/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28" idx="1"/>
            <a:endCxn id="7" idx="3"/>
          </p:cNvCxnSpPr>
          <p:nvPr/>
        </p:nvCxnSpPr>
        <p:spPr>
          <a:xfrm flipH="1">
            <a:off x="7579995" y="3460115"/>
            <a:ext cx="1595755" cy="1630680"/>
          </a:xfrm>
          <a:prstGeom prst="straightConnector1">
            <a:avLst/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28" idx="1"/>
            <a:endCxn id="6" idx="3"/>
          </p:cNvCxnSpPr>
          <p:nvPr/>
        </p:nvCxnSpPr>
        <p:spPr>
          <a:xfrm flipH="1">
            <a:off x="7579995" y="3460115"/>
            <a:ext cx="1595755" cy="963930"/>
          </a:xfrm>
          <a:prstGeom prst="straightConnector1">
            <a:avLst/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28" idx="1"/>
            <a:endCxn id="5" idx="3"/>
          </p:cNvCxnSpPr>
          <p:nvPr/>
        </p:nvCxnSpPr>
        <p:spPr>
          <a:xfrm flipH="1">
            <a:off x="7579995" y="3460115"/>
            <a:ext cx="1595755" cy="297180"/>
          </a:xfrm>
          <a:prstGeom prst="straightConnector1">
            <a:avLst/>
          </a:prstGeom>
          <a:ln w="31750">
            <a:gradFill>
              <a:gsLst>
                <a:gs pos="0">
                  <a:prstClr val="black">
                    <a:hueOff val="-4200000"/>
                  </a:prstClr>
                </a:gs>
                <a:gs pos="100000">
                  <a:prstClr val="black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4537710" y="5965825"/>
            <a:ext cx="73145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x-none" altLang="en-US"/>
              <a:t>Code&amp;Dataset: </a:t>
            </a:r>
            <a:endParaRPr lang="x-none" altLang="en-US"/>
          </a:p>
          <a:p>
            <a:r>
              <a:rPr lang="en-US" altLang="zh-CN"/>
              <a:t>git@github.com:Siki-cloud/ToT_Optimizer_for_LLMSum.git</a:t>
            </a:r>
            <a:endParaRPr lang="zh-CN" altLang="en-US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10" y="5965825"/>
            <a:ext cx="685800" cy="72898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5750" y="2715260"/>
            <a:ext cx="1489710" cy="148971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Sľïḑe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090B2">
                  <a:alpha val="46000"/>
                </a:srgbClr>
              </a:gs>
              <a:gs pos="50000">
                <a:srgbClr val="0090B2">
                  <a:alpha val="59000"/>
                </a:srgbClr>
              </a:gs>
              <a:gs pos="100000">
                <a:srgbClr val="008FB2">
                  <a:alpha val="59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p>
            <a:pPr defTabSz="914400">
              <a:lnSpc>
                <a:spcPct val="150000"/>
              </a:lnSpc>
            </a:pPr>
            <a:endParaRPr lang="zh-CN" altLang="en-US" sz="1400" kern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698908" y="1138297"/>
            <a:ext cx="2065340" cy="2062103"/>
          </a:xfrm>
          <a:prstGeom prst="rect">
            <a:avLst/>
          </a:prstGeom>
        </p:spPr>
        <p:txBody>
          <a:bodyPr wrap="square">
            <a:spAutoFit/>
          </a:bodyPr>
          <a:p>
            <a:pPr marL="0" lvl="1" algn="ctr">
              <a:spcBef>
                <a:spcPts val="600"/>
              </a:spcBef>
              <a:defRPr/>
            </a:pPr>
            <a:r>
              <a:rPr lang="en-US" altLang="zh-CN" sz="12800" spc="-15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Open Sans" panose="020B0606030504020204" pitchFamily="34" charset="0"/>
              </a:rPr>
              <a:t>“</a:t>
            </a:r>
            <a:endParaRPr lang="en-US" altLang="zh-CN" sz="12800" spc="-15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 rot="10800000">
            <a:off x="10791348" y="2184588"/>
            <a:ext cx="2065340" cy="2062103"/>
          </a:xfrm>
          <a:prstGeom prst="rect">
            <a:avLst/>
          </a:prstGeom>
        </p:spPr>
        <p:txBody>
          <a:bodyPr wrap="square">
            <a:spAutoFit/>
          </a:bodyPr>
          <a:p>
            <a:pPr marL="0" lvl="1" algn="ctr">
              <a:spcBef>
                <a:spcPts val="600"/>
              </a:spcBef>
              <a:defRPr/>
            </a:pPr>
            <a:r>
              <a:rPr lang="en-US" altLang="zh-CN" sz="12800" spc="-15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Open Sans" panose="020B0606030504020204" pitchFamily="34" charset="0"/>
              </a:rPr>
              <a:t>“</a:t>
            </a:r>
            <a:endParaRPr lang="en-US" altLang="zh-CN" sz="12800" spc="-15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707890" y="1675765"/>
            <a:ext cx="7067550" cy="1646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 dirty="0">
                <a:ln>
                  <a:noFill/>
                </a:ln>
                <a:gradFill>
                  <a:gsLst>
                    <a:gs pos="100000">
                      <a:srgbClr val="0090B2"/>
                    </a:gs>
                    <a:gs pos="3000">
                      <a:srgbClr val="004A63"/>
                    </a:gs>
                  </a:gsLst>
                  <a:lin ang="0" scaled="0"/>
                </a:gra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ToT-Prompt Optimization for LLM-based Automatic Summarization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gradFill>
                <a:gsLst>
                  <a:gs pos="100000">
                    <a:srgbClr val="0090B2"/>
                  </a:gs>
                  <a:gs pos="3000">
                    <a:srgbClr val="004A63"/>
                  </a:gs>
                </a:gsLst>
                <a:lin ang="0" scaled="0"/>
              </a:gra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94043" y="3428763"/>
            <a:ext cx="3616325" cy="1114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619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sz="4800" b="0" i="0" u="none" strike="noStrike" kern="1200" cap="none" spc="3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Regular" panose="020B0604020202090204" charset="0"/>
                <a:ea typeface="思源黑体 CN Heavy" panose="020B0A00000000000000" pitchFamily="34" charset="-122"/>
                <a:cs typeface="Arial Regular" panose="020B0604020202090204" charset="0"/>
              </a:rPr>
              <a:t>Thank you </a:t>
            </a:r>
            <a:endParaRPr kumimoji="0" lang="en-US" sz="3600" b="0" i="0" u="none" strike="noStrike" kern="1200" cap="none" spc="3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Regular" panose="020B0604020202090204" charset="0"/>
              <a:ea typeface="思源黑体 CN Heavy" panose="020B0A00000000000000" pitchFamily="34" charset="-122"/>
              <a:cs typeface="Arial Regular" panose="020B0604020202090204" charset="0"/>
            </a:endParaRPr>
          </a:p>
          <a:p>
            <a:pPr marL="3619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endParaRPr kumimoji="0" lang="en-US" altLang="zh-CN" sz="1600" b="0" i="0" u="none" strike="noStrike" kern="1200" cap="none" spc="6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Regular" panose="020B0604020202090204" charset="0"/>
              <a:ea typeface="思源黑体 CN Heavy" panose="020B0A00000000000000" pitchFamily="34" charset="-122"/>
              <a:cs typeface="Arial Regular" panose="020B06040202020902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05618" y="4378681"/>
            <a:ext cx="4481809" cy="11017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>
              <a:lnSpc>
                <a:spcPct val="150000"/>
              </a:lnSpc>
              <a:spcBef>
                <a:spcPts val="1400"/>
              </a:spcBef>
              <a:defRPr/>
            </a:pPr>
            <a:r>
              <a:rPr lang="en-US" altLang="zh-CN" dirty="0">
                <a:solidFill>
                  <a:schemeClr val="bg1"/>
                </a:solidFill>
                <a:latin typeface="Arial Regular" panose="020B0604020202090204" charset="0"/>
                <a:ea typeface="思源黑体 CN Light" panose="020B0300000000000000" pitchFamily="34" charset="-122"/>
                <a:cs typeface="Arial Regular" panose="020B0604020202090204" charset="0"/>
              </a:rPr>
              <a:t>Reporter: </a:t>
            </a:r>
            <a:r>
              <a:rPr lang="x-none" altLang="en-US" dirty="0">
                <a:solidFill>
                  <a:schemeClr val="bg1"/>
                </a:solidFill>
                <a:latin typeface="Arial Regular" panose="020B0604020202090204" charset="0"/>
                <a:ea typeface="思源黑体 CN Light" panose="020B0300000000000000" pitchFamily="34" charset="-122"/>
                <a:cs typeface="Arial Regular" panose="020B0604020202090204" charset="0"/>
              </a:rPr>
              <a:t>Zhaozhao </a:t>
            </a:r>
            <a:r>
              <a:rPr lang="en-US" altLang="zh-CN" dirty="0">
                <a:solidFill>
                  <a:schemeClr val="bg1"/>
                </a:solidFill>
                <a:latin typeface="Arial Regular" panose="020B0604020202090204" charset="0"/>
                <a:ea typeface="思源黑体 CN Light" panose="020B0300000000000000" pitchFamily="34" charset="-122"/>
                <a:cs typeface="Arial Regular" panose="020B0604020202090204" charset="0"/>
              </a:rPr>
              <a:t>Xiaoqi Qiu</a:t>
            </a:r>
            <a:endParaRPr lang="en-US" altLang="zh-CN" dirty="0">
              <a:solidFill>
                <a:schemeClr val="bg1"/>
              </a:solidFill>
              <a:latin typeface="Arial Regular" panose="020B0604020202090204" charset="0"/>
              <a:ea typeface="思源黑体 CN Light" panose="020B0300000000000000" pitchFamily="34" charset="-122"/>
              <a:cs typeface="Arial Regular" panose="020B0604020202090204" charset="0"/>
            </a:endParaRPr>
          </a:p>
          <a:p>
            <a:pPr lvl="0">
              <a:lnSpc>
                <a:spcPct val="150000"/>
              </a:lnSpc>
              <a:spcBef>
                <a:spcPts val="1400"/>
              </a:spcBef>
              <a:defRPr/>
            </a:pPr>
            <a:r>
              <a:rPr lang="en-US" altLang="zh-CN" dirty="0">
                <a:solidFill>
                  <a:schemeClr val="bg1"/>
                </a:solidFill>
                <a:latin typeface="Arial Regular" panose="020B0604020202090204" charset="0"/>
                <a:ea typeface="思源黑体 CN Light" panose="020B0300000000000000" pitchFamily="34" charset="-122"/>
                <a:cs typeface="Arial Regular" panose="020B0604020202090204" charset="0"/>
              </a:rPr>
              <a:t>Date: 2025/</a:t>
            </a:r>
            <a:r>
              <a:rPr lang="x-none" altLang="en-US" dirty="0">
                <a:solidFill>
                  <a:schemeClr val="bg1"/>
                </a:solidFill>
                <a:latin typeface="Arial Regular" panose="020B0604020202090204" charset="0"/>
                <a:ea typeface="思源黑体 CN Light" panose="020B0300000000000000" pitchFamily="34" charset="-122"/>
                <a:cs typeface="Arial Regular" panose="020B0604020202090204" charset="0"/>
              </a:rPr>
              <a:t>12</a:t>
            </a:r>
            <a:r>
              <a:rPr lang="en-US" altLang="zh-CN" dirty="0">
                <a:solidFill>
                  <a:schemeClr val="bg1"/>
                </a:solidFill>
                <a:latin typeface="Arial Regular" panose="020B0604020202090204" charset="0"/>
                <a:ea typeface="思源黑体 CN Light" panose="020B0300000000000000" pitchFamily="34" charset="-122"/>
                <a:cs typeface="Arial Regular" panose="020B0604020202090204" charset="0"/>
              </a:rPr>
              <a:t>/</a:t>
            </a:r>
            <a:r>
              <a:rPr lang="x-none" altLang="en-US" dirty="0">
                <a:solidFill>
                  <a:schemeClr val="bg1"/>
                </a:solidFill>
                <a:latin typeface="Arial Regular" panose="020B0604020202090204" charset="0"/>
                <a:ea typeface="思源黑体 CN Light" panose="020B0300000000000000" pitchFamily="34" charset="-122"/>
                <a:cs typeface="Arial Regular" panose="020B0604020202090204" charset="0"/>
              </a:rPr>
              <a:t>10</a:t>
            </a:r>
            <a:endParaRPr lang="x-none" altLang="en-US" dirty="0">
              <a:solidFill>
                <a:schemeClr val="bg1"/>
              </a:solidFill>
              <a:latin typeface="Arial Regular" panose="020B0604020202090204" charset="0"/>
              <a:ea typeface="思源黑体 CN Light" panose="020B0300000000000000" pitchFamily="34" charset="-122"/>
              <a:cs typeface="Arial Regular" panose="020B0604020202090204" charset="0"/>
            </a:endParaRPr>
          </a:p>
        </p:txBody>
      </p:sp>
      <p:pic>
        <p:nvPicPr>
          <p:cNvPr id="10" name="图形 8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938" y="549275"/>
            <a:ext cx="2502664" cy="459853"/>
          </a:xfrm>
          <a:prstGeom prst="rect">
            <a:avLst/>
          </a:prstGeom>
        </p:spPr>
      </p:pic>
    </p:spTree>
  </p:cSld>
  <p:clrMapOvr>
    <a:masterClrMapping/>
  </p:clrMapOvr>
  <p:transition advTm="27287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25533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200" b="1">
                <a:latin typeface="Arial Bold" panose="020B0604020202090204" charset="0"/>
                <a:cs typeface="Arial Bold" panose="020B0604020202090204" charset="0"/>
                <a:sym typeface="+mn-ea"/>
              </a:rPr>
              <a:t>Introduction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4525" y="1145540"/>
            <a:ext cx="11031855" cy="4813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fontAlgn="auto">
              <a:lnSpc>
                <a:spcPct val="150000"/>
              </a:lnSpc>
            </a:pPr>
            <a:r>
              <a:rPr lang="zh-CN" altLang="en-US" sz="2400">
                <a:solidFill>
                  <a:srgbClr val="FF0000"/>
                </a:solidFill>
                <a:latin typeface="Arial Regular" panose="020B0604020202090204" charset="0"/>
                <a:cs typeface="Arial Regular" panose="020B0604020202090204" charset="0"/>
              </a:rPr>
              <a:t>📌</a:t>
            </a:r>
            <a:r>
              <a:rPr lang="en-US" altLang="zh-CN" sz="2400">
                <a:latin typeface="Arial Regular" panose="020B0604020202090204" charset="0"/>
                <a:cs typeface="Arial Regular" panose="020B0604020202090204" charset="0"/>
              </a:rPr>
              <a:t>  Core Problem</a:t>
            </a: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Select and arrange prompt words, maximize the quality of summaries generated by LLMs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algn="l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400">
                <a:solidFill>
                  <a:schemeClr val="accent1"/>
                </a:solidFill>
                <a:latin typeface="Arial Regular" panose="020B0604020202090204" charset="0"/>
                <a:cs typeface="Arial Regular" panose="020B0604020202090204" charset="0"/>
              </a:rPr>
              <a:t>🔍</a:t>
            </a:r>
            <a:r>
              <a:rPr lang="en-US" altLang="zh-CN" sz="2400">
                <a:latin typeface="Arial Regular" panose="020B0604020202090204" charset="0"/>
                <a:cs typeface="Arial Regular" panose="020B0604020202090204" charset="0"/>
              </a:rPr>
              <a:t>  Problem Nature</a:t>
            </a: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  <a:p>
            <a:pPr marL="342900" indent="-34290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Combinatorial Optimization Problem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marL="342900" indent="-34290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Huge Search Space: n components </a:t>
            </a:r>
            <a:r>
              <a:rPr lang="en-US" altLang="en-US" sz="2000">
                <a:latin typeface="Arial Regular" panose="020B0604020202090204" charset="0"/>
                <a:cs typeface="Arial Regular" panose="020B0604020202090204" charset="0"/>
              </a:rPr>
              <a:t>→</a:t>
            </a: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 O(n!) possible permutations and combinations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marL="342900" indent="-34290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High Evaluation Cost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</p:txBody>
      </p:sp>
    </p:spTree>
    <p:custDataLst>
      <p:tags r:id="rId4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255333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lang="en-US" altLang="zh-CN" sz="3200" b="1">
                <a:latin typeface="Arial Bold" panose="020B0604020202090204" charset="0"/>
                <a:cs typeface="Arial Bold" panose="020B0604020202090204" charset="0"/>
                <a:sym typeface="+mn-ea"/>
              </a:rPr>
              <a:t>Introduction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4525" y="1145540"/>
            <a:ext cx="11031855" cy="4813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 fontAlgn="auto">
              <a:lnSpc>
                <a:spcPct val="150000"/>
              </a:lnSpc>
              <a:buClrTx/>
              <a:buSzTx/>
              <a:buFontTx/>
            </a:pPr>
            <a:r>
              <a:rPr lang="en-US" altLang="zh-CN" sz="2400">
                <a:solidFill>
                  <a:schemeClr val="accent6"/>
                </a:solidFill>
                <a:latin typeface="Arial Regular" panose="020B0604020202090204" charset="0"/>
                <a:cs typeface="Arial Regular" panose="020B0604020202090204" charset="0"/>
              </a:rPr>
              <a:t>🌍</a:t>
            </a:r>
            <a:r>
              <a:rPr lang="en-US" altLang="zh-CN" sz="2400">
                <a:latin typeface="Arial Regular" panose="020B0604020202090204" charset="0"/>
                <a:cs typeface="Arial Regular" panose="020B0604020202090204" charset="0"/>
              </a:rPr>
              <a:t>  Practical Application Background</a:t>
            </a: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  <a:p>
            <a:pPr algn="l" fontAlgn="auto">
              <a:lnSpc>
                <a:spcPct val="150000"/>
              </a:lnSpc>
              <a:buClrTx/>
              <a:buSzTx/>
              <a:buFontTx/>
            </a:pP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  <a:p>
            <a:pPr marL="342900" indent="-34290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Financial Analysis: 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         Efficiently process financial news, corporate reports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marL="342900" indent="-34290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Scientific Research: 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         Accelerating knowledge extraction and integration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marL="342900" indent="-342900" fontAlgn="auto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Law &amp; Healthcare: 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indent="0" fontAlgn="auto">
              <a:lnSpc>
                <a:spcPct val="150000"/>
              </a:lnSpc>
              <a:buFont typeface="Arial" panose="020B0604020202090204" pitchFamily="34" charset="0"/>
              <a:buNone/>
            </a:pPr>
            <a:r>
              <a:rPr lang="en-US" altLang="zh-CN" sz="2000">
                <a:latin typeface="Arial Regular" panose="020B0604020202090204" charset="0"/>
                <a:cs typeface="Arial Regular" panose="020B0604020202090204" charset="0"/>
              </a:rPr>
              <a:t>         Quickly condense legal cases, generate medical record summaries</a:t>
            </a: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</p:txBody>
      </p:sp>
    </p:spTree>
    <p:custDataLst>
      <p:tags r:id="rId2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79525" y="2931160"/>
            <a:ext cx="10396855" cy="1063625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600" b="1" noProof="0" dirty="0">
                <a:ln>
                  <a:noFill/>
                </a:ln>
                <a:effectLst/>
                <a:uLnTx/>
                <a:uFillTx/>
                <a:latin typeface="Arial Regular" panose="020B0604020202090204" charset="0"/>
                <a:ea typeface="思源黑体 CN Heavy" panose="020B0A00000000000000" pitchFamily="34" charset="-122"/>
                <a:cs typeface="Arial Regular" panose="020B0604020202090204" charset="0"/>
                <a:sym typeface="+mn-ea"/>
              </a:rPr>
              <a:t>  Formulization</a:t>
            </a:r>
            <a:endParaRPr lang="en-US" altLang="zh-CN" sz="3600" b="1" noProof="0" dirty="0">
              <a:ln>
                <a:noFill/>
              </a:ln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79525" y="1824355"/>
            <a:ext cx="609600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x-none" sz="6600" b="1" noProof="0" dirty="0">
                <a:ln>
                  <a:noFill/>
                </a:ln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  <a:sym typeface="+mn-ea"/>
              </a:rPr>
              <a:t>02</a:t>
            </a:r>
            <a:endParaRPr lang="x-none" altLang="en-US" sz="6600" b="1" noProof="0" dirty="0">
              <a:ln>
                <a:noFill/>
              </a:ln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57835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Formalization of the Problem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/>
              <p:cNvSpPr txBox="1"/>
              <p:nvPr/>
            </p:nvSpPr>
            <p:spPr>
              <a:xfrm>
                <a:off x="644525" y="1145540"/>
                <a:ext cx="11031855" cy="481393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pPr fontAlgn="auto">
                  <a:lnSpc>
                    <a:spcPct val="150000"/>
                  </a:lnSpc>
                </a:pP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Find an optimal ordered sequence from n prompt components within a limited evaluation budget.</a:t>
                </a:r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  <a:p>
                <a:pPr algn="l" fontAlgn="auto">
                  <a:lnSpc>
                    <a:spcPct val="150000"/>
                  </a:lnSpc>
                  <a:buClrTx/>
                  <a:buSzTx/>
                  <a:buFontTx/>
                </a:pPr>
                <a:r>
                  <a:rPr lang="en-US" altLang="zh-CN" sz="2000" b="1">
                    <a:latin typeface="Arial Regular" panose="020B0604020202090204" charset="0"/>
                    <a:cs typeface="Arial Regular" panose="020B0604020202090204" charset="0"/>
                  </a:rPr>
                  <a:t>Maximize: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𝑄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</m:t>
                    </m:r>
                  </m:oMath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pPr algn="l" fontAlgn="auto">
                  <a:lnSpc>
                    <a:spcPct val="150000"/>
                  </a:lnSpc>
                  <a:buClrTx/>
                  <a:buSzTx/>
                  <a:buFontTx/>
                </a:pPr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</a:rPr>
                  <a:t>where</a:t>
                </a:r>
                <a:r>
                  <a:rPr lang="en-US" altLang="zh-CN" sz="2000" i="1">
                    <a:latin typeface="Cambria Math" panose="02040503050406030204" charset="0"/>
                    <a:cs typeface="Cambria Math" panose="0204050305040603020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𝑄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)=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𝑐𝑜𝑚𝑝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)+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𝑓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𝑜𝑟𝑑𝑒𝑟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−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𝑝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</m:t>
                    </m:r>
                  </m:oMath>
                </a14:m>
                <a:r>
                  <a:rPr lang="en-US" altLang="zh-CN" sz="2000" i="1">
                    <a:latin typeface="Cambria Math" panose="02040503050406030204" charset="0"/>
                    <a:cs typeface="Cambria Math" panose="02040503050406030204" charset="0"/>
                  </a:rPr>
                  <a:t>    </a:t>
                </a:r>
                <a:r>
                  <a:rPr lang="en-US" altLang="zh-CN">
                    <a:latin typeface="Cambria Math" panose="02040503050406030204" charset="0"/>
                    <a:cs typeface="Cambria Math" panose="02040503050406030204" charset="0"/>
                  </a:rPr>
                  <a:t>Component Base Score, Order Synergy Effect, Penalty Terms</a:t>
                </a:r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pPr algn="l" fontAlgn="auto">
                  <a:lnSpc>
                    <a:spcPct val="150000"/>
                  </a:lnSpc>
                  <a:buClrTx/>
                  <a:buSzTx/>
                  <a:buFontTx/>
                </a:pPr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</a:rPr>
                  <a:t>Decision variables:</a:t>
                </a:r>
                <a:r>
                  <a:rPr lang="en-US" altLang="zh-CN" sz="2000">
                    <a:latin typeface="Arial Regular" panose="020B0604020202090204" charset="0"/>
                    <a:cs typeface="Arial Regular" panose="020B060402020209020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𝜎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=(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1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,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,...,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𝜎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𝑘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)∈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𝛱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𝑘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𝐶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 </m:t>
                    </m:r>
                  </m:oMath>
                </a14:m>
                <a:endParaRPr lang="en-US" altLang="zh-CN" sz="2000">
                  <a:latin typeface="Arial Regular" panose="020B0604020202090204" charset="0"/>
                  <a:cs typeface="Arial Regular" panose="020B0604020202090204" charset="0"/>
                </a:endParaRPr>
              </a:p>
            </p:txBody>
          </p:sp>
        </mc:Choice>
        <mc:Fallback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4525" y="1145540"/>
                <a:ext cx="11031855" cy="481393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 descr="1_美图抠图12-09-20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5" y="3242310"/>
            <a:ext cx="9319260" cy="330708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244094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Constraints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4525" y="1145540"/>
            <a:ext cx="11031855" cy="4813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fontAlgn="auto">
              <a:lnSpc>
                <a:spcPct val="150000"/>
              </a:lnSpc>
            </a:pPr>
            <a:r>
              <a:rPr lang="en-US" altLang="zh-CN" sz="2400">
                <a:latin typeface="Arial Regular" panose="020B0604020202090204" charset="0"/>
                <a:cs typeface="Arial Regular" panose="020B0604020202090204" charset="0"/>
              </a:rPr>
              <a:t>1. Dependency Constraints</a:t>
            </a: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400">
                <a:latin typeface="Arial Regular" panose="020B0604020202090204" charset="0"/>
                <a:cs typeface="Arial Regular" panose="020B0604020202090204" charset="0"/>
              </a:rPr>
              <a:t>2. Mutual Exclusion Constraints</a:t>
            </a: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</p:txBody>
      </p:sp>
      <p:pic>
        <p:nvPicPr>
          <p:cNvPr id="2" name="图片 1" descr="1_美图抠图12-09-20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525" y="1823085"/>
            <a:ext cx="8352155" cy="1456055"/>
          </a:xfrm>
          <a:prstGeom prst="rect">
            <a:avLst/>
          </a:prstGeom>
        </p:spPr>
      </p:pic>
      <p:pic>
        <p:nvPicPr>
          <p:cNvPr id="5" name="图片 4" descr="2_美图抠图12-09-20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4204335"/>
            <a:ext cx="10269220" cy="120523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7203" y="384810"/>
            <a:ext cx="244094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Bold" panose="020B0604020202090204" charset="0"/>
                <a:ea typeface="思源黑体 CN Heavy" panose="020B0A00000000000000" pitchFamily="34" charset="-122"/>
                <a:cs typeface="Arial Bold" panose="020B0604020202090204" charset="0"/>
              </a:rPr>
              <a:t>Constraints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old" panose="020B0604020202090204" charset="0"/>
              <a:ea typeface="思源黑体 CN Heavy" panose="020B0A00000000000000" pitchFamily="34" charset="-122"/>
              <a:cs typeface="Arial Bold" panose="020B06040202020902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675121"/>
            <a:ext cx="12192000" cy="182880"/>
          </a:xfrm>
          <a:prstGeom prst="rect">
            <a:avLst/>
          </a:prstGeom>
          <a:gradFill>
            <a:gsLst>
              <a:gs pos="0">
                <a:srgbClr val="008FB2"/>
              </a:gs>
              <a:gs pos="74000">
                <a:srgbClr val="0090B2"/>
              </a:gs>
              <a:gs pos="100000">
                <a:srgbClr val="008FB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9173399" y="549275"/>
            <a:ext cx="2502664" cy="45985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4525" y="1145540"/>
            <a:ext cx="11031855" cy="4813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fontAlgn="auto">
              <a:lnSpc>
                <a:spcPct val="150000"/>
              </a:lnSpc>
            </a:pPr>
            <a:r>
              <a:rPr lang="en-US" altLang="zh-CN" sz="2400">
                <a:latin typeface="Arial Regular" panose="020B0604020202090204" charset="0"/>
                <a:cs typeface="Arial Regular" panose="020B0604020202090204" charset="0"/>
              </a:rPr>
              <a:t>3. Length Constraints</a:t>
            </a: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0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400">
                <a:latin typeface="Arial Regular" panose="020B0604020202090204" charset="0"/>
                <a:cs typeface="Arial Regular" panose="020B0604020202090204" charset="0"/>
              </a:rPr>
              <a:t>4. Position Constraints</a:t>
            </a: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  <a:p>
            <a:pPr fontAlgn="auto">
              <a:lnSpc>
                <a:spcPct val="150000"/>
              </a:lnSpc>
            </a:pPr>
            <a:endParaRPr lang="en-US" altLang="zh-CN" sz="2400">
              <a:latin typeface="Arial Regular" panose="020B0604020202090204" charset="0"/>
              <a:cs typeface="Arial Regular" panose="020B0604020202090204" charset="0"/>
            </a:endParaRPr>
          </a:p>
        </p:txBody>
      </p:sp>
      <p:pic>
        <p:nvPicPr>
          <p:cNvPr id="8" name="图片 7" descr="3_美图抠图12-09-20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525" y="1871345"/>
            <a:ext cx="9888220" cy="1357630"/>
          </a:xfrm>
          <a:prstGeom prst="rect">
            <a:avLst/>
          </a:prstGeom>
        </p:spPr>
      </p:pic>
      <p:pic>
        <p:nvPicPr>
          <p:cNvPr id="9" name="图片 8" descr="4_美图抠图12-09-20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5" y="4200525"/>
            <a:ext cx="5352415" cy="17589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advTm="23997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TIMING" val="|11.464"/>
</p:tagLst>
</file>

<file path=ppt/tags/tag10.xml><?xml version="1.0" encoding="utf-8"?>
<p:tagLst xmlns:p="http://schemas.openxmlformats.org/presentationml/2006/main">
  <p:tag name="TIMING" val="|11.464"/>
</p:tagLst>
</file>

<file path=ppt/tags/tag11.xml><?xml version="1.0" encoding="utf-8"?>
<p:tagLst xmlns:p="http://schemas.openxmlformats.org/presentationml/2006/main">
  <p:tag name="TIMING" val="|11.464"/>
</p:tagLst>
</file>

<file path=ppt/tags/tag12.xml><?xml version="1.0" encoding="utf-8"?>
<p:tagLst xmlns:p="http://schemas.openxmlformats.org/presentationml/2006/main">
  <p:tag name="TIMING" val="|11.464"/>
</p:tagLst>
</file>

<file path=ppt/tags/tag13.xml><?xml version="1.0" encoding="utf-8"?>
<p:tagLst xmlns:p="http://schemas.openxmlformats.org/presentationml/2006/main">
  <p:tag name="TIMING" val="|11.464"/>
</p:tagLst>
</file>

<file path=ppt/tags/tag14.xml><?xml version="1.0" encoding="utf-8"?>
<p:tagLst xmlns:p="http://schemas.openxmlformats.org/presentationml/2006/main">
  <p:tag name="TIMING" val="|11.464"/>
</p:tagLst>
</file>

<file path=ppt/tags/tag15.xml><?xml version="1.0" encoding="utf-8"?>
<p:tagLst xmlns:p="http://schemas.openxmlformats.org/presentationml/2006/main">
  <p:tag name="TIMING" val="|11.464"/>
</p:tagLst>
</file>

<file path=ppt/tags/tag16.xml><?xml version="1.0" encoding="utf-8"?>
<p:tagLst xmlns:p="http://schemas.openxmlformats.org/presentationml/2006/main">
  <p:tag name="TIMING" val="|11.464"/>
</p:tagLst>
</file>

<file path=ppt/tags/tag2.xml><?xml version="1.0" encoding="utf-8"?>
<p:tagLst xmlns:p="http://schemas.openxmlformats.org/presentationml/2006/main">
  <p:tag name="TIMING" val="|11.464"/>
</p:tagLst>
</file>

<file path=ppt/tags/tag3.xml><?xml version="1.0" encoding="utf-8"?>
<p:tagLst xmlns:p="http://schemas.openxmlformats.org/presentationml/2006/main">
  <p:tag name="TIMING" val="|11.464"/>
</p:tagLst>
</file>

<file path=ppt/tags/tag4.xml><?xml version="1.0" encoding="utf-8"?>
<p:tagLst xmlns:p="http://schemas.openxmlformats.org/presentationml/2006/main">
  <p:tag name="TIMING" val="|11.464"/>
</p:tagLst>
</file>

<file path=ppt/tags/tag5.xml><?xml version="1.0" encoding="utf-8"?>
<p:tagLst xmlns:p="http://schemas.openxmlformats.org/presentationml/2006/main">
  <p:tag name="TIMING" val="|11.464"/>
</p:tagLst>
</file>

<file path=ppt/tags/tag6.xml><?xml version="1.0" encoding="utf-8"?>
<p:tagLst xmlns:p="http://schemas.openxmlformats.org/presentationml/2006/main">
  <p:tag name="TIMING" val="|11.464"/>
</p:tagLst>
</file>

<file path=ppt/tags/tag7.xml><?xml version="1.0" encoding="utf-8"?>
<p:tagLst xmlns:p="http://schemas.openxmlformats.org/presentationml/2006/main">
  <p:tag name="TIMING" val="|11.464"/>
</p:tagLst>
</file>

<file path=ppt/tags/tag8.xml><?xml version="1.0" encoding="utf-8"?>
<p:tagLst xmlns:p="http://schemas.openxmlformats.org/presentationml/2006/main">
  <p:tag name="TIMING" val="|11.464"/>
</p:tagLst>
</file>

<file path=ppt/tags/tag9.xml><?xml version="1.0" encoding="utf-8"?>
<p:tagLst xmlns:p="http://schemas.openxmlformats.org/presentationml/2006/main">
  <p:tag name="TIMING" val="|11.464"/>
</p:tagLst>
</file>

<file path=ppt/theme/theme1.xml><?xml version="1.0" encoding="utf-8"?>
<a:theme xmlns:a="http://schemas.openxmlformats.org/drawingml/2006/main" name="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7109</Words>
  <Application>WPS 演示</Application>
  <PresentationFormat>宽屏</PresentationFormat>
  <Paragraphs>270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34</vt:i4>
      </vt:variant>
    </vt:vector>
  </HeadingPairs>
  <TitlesOfParts>
    <vt:vector size="67" baseType="lpstr">
      <vt:lpstr>Arial</vt:lpstr>
      <vt:lpstr>宋体</vt:lpstr>
      <vt:lpstr>Wingdings</vt:lpstr>
      <vt:lpstr>Arial Bold</vt:lpstr>
      <vt:lpstr>思源黑体 CN Heavy</vt:lpstr>
      <vt:lpstr>黑体-简</vt:lpstr>
      <vt:lpstr>Akrobat Black</vt:lpstr>
      <vt:lpstr>等线</vt:lpstr>
      <vt:lpstr>Arial Regular</vt:lpstr>
      <vt:lpstr>思源黑体 CN Bold</vt:lpstr>
      <vt:lpstr>Cambria Math</vt:lpstr>
      <vt:lpstr>微软雅黑</vt:lpstr>
      <vt:lpstr>汉仪旗黑</vt:lpstr>
      <vt:lpstr>宋体</vt:lpstr>
      <vt:lpstr>Arial Unicode MS</vt:lpstr>
      <vt:lpstr>宋体-简</vt:lpstr>
      <vt:lpstr>苹方-简</vt:lpstr>
      <vt:lpstr>Kingsoft Math</vt:lpstr>
      <vt:lpstr>Calibri</vt:lpstr>
      <vt:lpstr>Helvetica Neue</vt:lpstr>
      <vt:lpstr>MS Mincho</vt:lpstr>
      <vt:lpstr>DejaVu Math TeX Gyre</vt:lpstr>
      <vt:lpstr>Wingdings</vt:lpstr>
      <vt:lpstr>Google Sans</vt:lpstr>
      <vt:lpstr>Thonburi</vt:lpstr>
      <vt:lpstr>NPRSerif</vt:lpstr>
      <vt:lpstr>Open Sans</vt:lpstr>
      <vt:lpstr>思源黑体 CN Light</vt:lpstr>
      <vt:lpstr>Apple Color Emoji</vt:lpstr>
      <vt:lpstr>等线</vt:lpstr>
      <vt:lpstr>Hiragino Sans</vt:lpstr>
      <vt:lpstr>已停用母版样式</vt:lpstr>
      <vt:lpstr>1_已停用母版样式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Yaojia Zhang</dc:creator>
  <cp:lastModifiedBy>sikiqiu</cp:lastModifiedBy>
  <cp:revision>98</cp:revision>
  <dcterms:created xsi:type="dcterms:W3CDTF">2025-12-09T10:42:13Z</dcterms:created>
  <dcterms:modified xsi:type="dcterms:W3CDTF">2025-12-09T10:42:13Z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73B6FA37331DC14605FD3769B3BE2217_43</vt:lpwstr>
  </property>
  <property fmtid="{D5CDD505-2E9C-101B-9397-08002B2CF9AE}" pid="3" name="KSOProductBuildVer">
    <vt:lpwstr>2052-6.12.2.8699</vt:lpwstr>
  </property>
</Properties>
</file>